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5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58"/>
  </p:notesMasterIdLst>
  <p:sldIdLst>
    <p:sldId id="257" r:id="rId5"/>
    <p:sldId id="340" r:id="rId6"/>
    <p:sldId id="378" r:id="rId7"/>
    <p:sldId id="354" r:id="rId8"/>
    <p:sldId id="342" r:id="rId9"/>
    <p:sldId id="385" r:id="rId10"/>
    <p:sldId id="391" r:id="rId11"/>
    <p:sldId id="386" r:id="rId12"/>
    <p:sldId id="387" r:id="rId13"/>
    <p:sldId id="355" r:id="rId14"/>
    <p:sldId id="356" r:id="rId15"/>
    <p:sldId id="382" r:id="rId16"/>
    <p:sldId id="390" r:id="rId17"/>
    <p:sldId id="392" r:id="rId18"/>
    <p:sldId id="393" r:id="rId19"/>
    <p:sldId id="389" r:id="rId20"/>
    <p:sldId id="395" r:id="rId21"/>
    <p:sldId id="396" r:id="rId22"/>
    <p:sldId id="397" r:id="rId23"/>
    <p:sldId id="399" r:id="rId24"/>
    <p:sldId id="400" r:id="rId25"/>
    <p:sldId id="383" r:id="rId26"/>
    <p:sldId id="379" r:id="rId27"/>
    <p:sldId id="358" r:id="rId28"/>
    <p:sldId id="344" r:id="rId29"/>
    <p:sldId id="343" r:id="rId30"/>
    <p:sldId id="345" r:id="rId31"/>
    <p:sldId id="359" r:id="rId32"/>
    <p:sldId id="346" r:id="rId33"/>
    <p:sldId id="347" r:id="rId34"/>
    <p:sldId id="360" r:id="rId35"/>
    <p:sldId id="348" r:id="rId36"/>
    <p:sldId id="350" r:id="rId37"/>
    <p:sldId id="351" r:id="rId38"/>
    <p:sldId id="352" r:id="rId39"/>
    <p:sldId id="353" r:id="rId40"/>
    <p:sldId id="380" r:id="rId41"/>
    <p:sldId id="362" r:id="rId42"/>
    <p:sldId id="363" r:id="rId43"/>
    <p:sldId id="364" r:id="rId44"/>
    <p:sldId id="365" r:id="rId45"/>
    <p:sldId id="366" r:id="rId46"/>
    <p:sldId id="368" r:id="rId47"/>
    <p:sldId id="369" r:id="rId48"/>
    <p:sldId id="370" r:id="rId49"/>
    <p:sldId id="371" r:id="rId50"/>
    <p:sldId id="372" r:id="rId51"/>
    <p:sldId id="373" r:id="rId52"/>
    <p:sldId id="374" r:id="rId53"/>
    <p:sldId id="375" r:id="rId54"/>
    <p:sldId id="376" r:id="rId55"/>
    <p:sldId id="377" r:id="rId56"/>
    <p:sldId id="381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1" autoAdjust="0"/>
    <p:restoredTop sz="93446" autoAdjust="0"/>
  </p:normalViewPr>
  <p:slideViewPr>
    <p:cSldViewPr snapToGrid="0">
      <p:cViewPr varScale="1">
        <p:scale>
          <a:sx n="131" d="100"/>
          <a:sy n="131" d="100"/>
        </p:scale>
        <p:origin x="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571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DA9-6541-824B-EE65CFC9A265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DA9-6541-824B-EE65CFC9A26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0.8</c:v>
                </c:pt>
                <c:pt idx="1">
                  <c:v>0.3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1.2</c:v>
                </c:pt>
                <c:pt idx="1">
                  <c:v>0.5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DA9-6541-824B-EE65CFC9A2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.6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ax val="1.6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571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DA9-6541-824B-EE65CFC9A265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DA9-6541-824B-EE65CFC9A26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0.8</c:v>
                </c:pt>
                <c:pt idx="1">
                  <c:v>0.3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1.2</c:v>
                </c:pt>
                <c:pt idx="1">
                  <c:v>0.5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DA9-6541-824B-EE65CFC9A2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.6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ax val="1.6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571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DA9-6541-824B-EE65CFC9A265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DA9-6541-824B-EE65CFC9A26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0.8</c:v>
                </c:pt>
                <c:pt idx="1">
                  <c:v>0.3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1.2</c:v>
                </c:pt>
                <c:pt idx="1">
                  <c:v>0.5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DA9-6541-824B-EE65CFC9A2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.6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ax val="1.6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571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DA9-6541-824B-EE65CFC9A265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DA9-6541-824B-EE65CFC9A26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0.8</c:v>
                </c:pt>
                <c:pt idx="1">
                  <c:v>0.3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1.2</c:v>
                </c:pt>
                <c:pt idx="1">
                  <c:v>0.5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DA9-6541-824B-EE65CFC9A2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.6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ax val="1.6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571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DA9-6541-824B-EE65CFC9A265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DA9-6541-824B-EE65CFC9A26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0.8</c:v>
                </c:pt>
                <c:pt idx="1">
                  <c:v>0.3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1.2</c:v>
                </c:pt>
                <c:pt idx="1">
                  <c:v>0.5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DA9-6541-824B-EE65CFC9A2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.6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ax val="1.6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0T15:36:12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1903 203 24575,'0'-3'0,"-1"0"0,0 0 0,0-1 0,0 1 0,-1 0 0,1 0 0,-1 0 0,1 0 0,-1 1 0,0-1 0,0 0 0,-1 1 0,1-1 0,0 1 0,-1 0 0,1 0 0,-1 0 0,0 0 0,0 0 0,0 1 0,0-1 0,0 1 0,-4-2 0,-11-5 0,-1 1 0,-28-7 0,47 14 0,-81-17 0,-106-10 0,164 25 0,-61-14 0,58 10 0,-1 1 0,-28-1 0,-72-11 0,87 10 0,-62-4 0,-515 12 0,604-1 0,1 0 0,0 0 0,-1 1 0,1 1 0,0 0 0,0 0 0,0 2 0,0-1 0,1 1 0,-1 1 0,1 0 0,0 1 0,1 0 0,-1 1 0,1 0 0,0 0 0,1 1 0,0 0 0,-11 13 0,-36 36 0,38-41 0,2 1 0,-16 18 0,28-29 0,-1 0 0,1 1 0,1-1 0,-1 1 0,1-1 0,0 1 0,1 0 0,0 1 0,0-1 0,-2 12 0,-1 67 0,8 112 0,1-51 0,-7 1 0,6 157 0,-2-297 0,0-1 0,0 1 0,1-1 0,0 0 0,0 0 0,0 0 0,1 0 0,0 0 0,0 0 0,8 10 0,0-4 0,0 0 0,1 0 0,16 12 0,2 3 0,-7-3 0,27 36 0,-36-42 0,-1-2 0,2 0 0,1 0 0,0-2 0,29 23 0,-38-33 0,235 142 0,-115-92 0,-81-33 0,2-2 0,0-2 0,0-2 0,53 10 0,-97-25 0,99 28 0,56 12 0,-93-26 0,-39-9 0,1 0 0,41 2 0,-50-7 0,73-1 0,-83 0 0,-1-2 0,0 1 0,0-1 0,0 0 0,0-1 0,0 1 0,0-2 0,14-7 0,22-17 0,-14 10 0,36-29 0,-56 39 0,-1-1 0,1 0 0,-2-1 0,1 0 0,-1 0 0,-1-1 0,7-12 0,15-27 0,2 2 0,2 1 0,2 2 0,2 1 0,73-67 0,-102 104 0,-2 0 0,1-1 0,-1 0 0,0-1 0,-1 1 0,0-1 0,0 0 0,4-14 0,20-80 0,-2 3 0,-18 71 0,-1 0 0,-2-1 0,-1 0 0,-1 0 0,-1-1 0,-2 1 0,-2-1 0,-4-36 0,3 55 0,0 1 0,-1 0 0,-1-1 0,1 1 0,-2 0 0,0 1 0,0-1 0,-11-14 0,-62-78 0,55 76 0,6 8 0,-38-32 0,38 36 0,-1-1 0,-28-35 0,38 41-97,0-1-1,0 1 1,1-1-1,0-1 1,1 1-1,0-1 1,1 0-1,0-1 1,1 1-1,0-1 1,1 0-1,1 1 0,-1-15 1,2-1-6729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0T15:36:44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1459 3 24575,'-152'-3'0,"-168"7"0,301-2 0,0 1 0,1 2 0,-1 0 0,1 0 0,-18 10 0,-85 44 0,-15 27 0,6-3 0,92-62 0,-59 42 0,82-51 0,1 0 0,0 2 0,1-1 0,0 1 0,1 1 0,-12 21 0,-5 16 0,3 1 0,2 2 0,-22 74 0,22-60 0,7-23 0,2 1 0,1 0 0,3 1 0,2 1 0,2-1 0,0 68 0,6 5 0,5 149 0,-2-252 0,1 1 0,1-1 0,1 0 0,0 0 0,15 32 0,51 82 0,-47-91 0,-18-31 0,1 0 0,1-1 0,0 0 0,0 0 0,0-1 0,16 11 0,-13-10 0,0 0 0,-1 0 0,0 1 0,14 19 0,2 10 0,-13-16 0,2-1 0,0-1 0,1 0 0,1-1 0,1-1 0,1 0 0,34 25 0,-19-22 0,-13-9 0,1 2 0,-2 0 0,0 0 0,-1 2 0,0 1 0,17 22 0,-26-29 0,0 0 0,1-1 0,0 0 0,0 0 0,1-1 0,0-1 0,17 9 0,101 45 0,-58-30 0,173 88 0,-234-114 0,1-2 0,-1 0 0,1 0 0,0-1 0,1-1 0,22 3 0,76-5 0,-78 0 0,-20-1 0,0-1 0,0 1 0,0-2 0,-1 0 0,1-1 0,-1 0 0,1 0 0,-1-2 0,-1 1 0,1-2 0,-1 1 0,12-10 0,10-11 0,-1-1 0,39-44 0,-46 46 0,-16 15 0,-1 1 0,0-1 0,9-19 0,14-17 0,102-149 0,-124 180 0,0-1 0,-1 0 0,-1 0 0,0-1 0,-2 0 0,0 0 0,3-20 0,-6 28 0,-1 5 0,14-55 0,-3-1 0,6-106 0,-15 134 0,10-58 0,3-20 0,-13-302 0,-6 213 0,1 175 0,-1 1 0,-1 0 0,-1 0 0,-1 0 0,-2 0 0,0 1 0,-15-29 0,-14-42 0,34 86 0,-11-35 0,-24-49 0,31 78 0,-1 0 0,0 1 0,-1 0 0,0 0 0,-1 1 0,-1 0 0,-13-12 0,9 9 0,1 0 0,0-2 0,2 0 0,0 0 0,1-1 0,-17-35 0,20 34 0,-2 1 0,0 0 0,-1 0 0,-1 1 0,-1 0 0,-29-28 0,36 40 11,-1 0 0,1 1 0,-1 0 0,0 1 0,-1 0 0,1 0-1,0 0 1,-1 1 0,0 0 0,-12-2 0,-79-1-1496,68 5-5341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0T15:36:46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 24575,'1'-1'0,"-1"-1"0,1 1 0,-1 0 0,1-1 0,0 1 0,0 0 0,0 0 0,-1 0 0,1 0 0,0 0 0,0 0 0,0 0 0,1 0 0,-1 0 0,0 0 0,0 0 0,0 1 0,1-1 0,-1 1 0,0-1 0,1 1 0,-1-1 0,0 1 0,1 0 0,-1-1 0,3 1 0,46-7 0,-43 7 0,396-6 0,-221 9 0,-128-3 0,0 3 0,75 14 0,-127-17 0,13 2 0,0 1 0,0 1 0,0 0 0,0 1 0,-1 0 0,22 12 0,-4 0 0,1-3 0,0 0 0,43 11 0,12 4 0,92 49 0,-162-71 0,0 2 0,0 0 0,-1 1 0,0 1 0,-1 0 0,0 1 0,19 20 0,-20-17 0,0-1 0,0-1 0,1 0 0,28 15 0,-21-13 0,38 32 0,-42-30 0,-2-1 0,0 2 0,-1 0 0,-1 1 0,0 1 0,-2 0 0,0 1 0,17 38 0,-23-43 0,1-1 0,1 0 0,0-1 0,12 14 0,-13-18 0,0 0 0,-1 0 0,0 1 0,-1 0 0,0 0 0,-1 1 0,0 0 0,6 23 0,-7-1-455,-1 0 0,-2 44 0,-2-47-6371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0T15:36:46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24575,'1'6'0,"1"0"0,-1-1 0,1 1 0,0-1 0,0 1 0,1-1 0,-1 0 0,1 0 0,0 0 0,8 8 0,-2 1 0,16 18 0,1-1 0,1-1 0,2-1 0,0-2 0,2-1 0,1-1 0,52 29 0,-78-50 6,0-1-1,0 0 1,1 0-1,-1-1 0,1 0 1,-1 0-1,1 0 1,0-1-1,0 0 1,-1-1-1,1 1 1,0-1-1,0 0 0,0-1 1,0 0-1,-1 0 1,1 0-1,0-1 1,-1 0-1,1-1 1,11-5-1,-8 3-111,0 0 0,-1-1 0,0 0 0,-1-1 0,1 0 0,-1 0-1,0 0 1,-1-1 0,0-1 0,0 1 0,-1-1 0,0 0 0,7-15 0,-4 4-6720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0T15:36:14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1960 1 24575,'0'1'0,"-1"1"0,1-1 0,-1 1 0,1-1 0,-1 0 0,0 1 0,1-1 0,-1 0 0,0 1 0,0-1 0,0 0 0,0 0 0,0 0 0,0 0 0,0 0 0,-1 0 0,1 0 0,-3 1 0,-29 16 0,26-15 0,-126 73 0,87-48 0,-2-2 0,-60 25 0,-157 62 0,243-103 0,-1 1 0,2 0 0,-1 1 0,2 2 0,-29 23 0,31-24 0,-1-1 0,-1-1 0,0 0 0,-22 7 0,22-9 0,-1 0 0,2 2 0,-1 0 0,-23 18 0,-214 192 0,236-204 0,-1-1 0,0-2 0,-2 0 0,1-1 0,-49 18 0,55-23 0,0 1 0,1 1 0,0 0 0,1 0 0,0 2 0,-22 22 0,-33 25 0,39-37 0,16-13 0,1 1 0,0 0 0,1 1 0,0 0 0,0 1 0,1 0 0,1 1 0,0 1 0,1-1 0,-9 17 0,3 1-106,-2 3-523,-22 57-1,33-69-6196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0T15:36:15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24575,'1'0'0,"0"0"0,0 1 0,1-1 0,-1 0 0,0 1 0,0 0 0,0-1 0,0 1 0,0 0 0,0-1 0,0 1 0,0 0 0,0 0 0,0 0 0,-1 0 0,1 0 0,0 0 0,0 0 0,-1 0 0,1 0 0,-1 0 0,1 0 0,-1 0 0,1 1 0,-1-1 0,0 0 0,1 2 0,5 39 0,-5-37 0,1 69 0,-3-57 0,1 0 0,0 0 0,2 0 0,0 0 0,1-1 0,7 28 0,-7-40 0,0 0 0,0-1 0,0 1 0,0 0 0,0-1 0,1 0 0,-1 1 0,1-2 0,0 1 0,0 0 0,0-1 0,0 1 0,1-1 0,-1-1 0,0 1 0,1 0 0,0-1 0,-1 0 0,1 0 0,0 0 0,-1-1 0,8 0 0,12 2 0,-1-2 0,1 0 0,25-5 0,-20 0 0,-1-1 0,0-2 0,30-12 0,43-11 0,-75 24-170,-1 0-1,0-1 0,-1-1 1,0-2-1,0 0 0,-1-2 1,22-15-1,-22 10-6655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0T15:36:18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2578 138 24575,'-16'-2'0,"-1"0"0,0-1 0,1-1 0,0 0 0,0-1 0,0-1 0,0-1 0,-18-10 0,17 8 0,0 1 0,-1 0 0,0 2 0,-1 0 0,1 1 0,-27-4 0,-78-8 0,75 9 0,-82-3 0,-609 12 0,711 1 0,1 1 0,-45 9 0,39-5 0,-42 3 0,3-9 0,54-2 0,1 1 0,-1 0 0,1 2 0,-1 0 0,1 0 0,0 2 0,0 0 0,-25 10 0,-66 33 0,-55 28 0,142-61 0,1 0 0,1 2 0,0 1 0,1 0 0,1 1 0,1 1 0,-28 40 0,-39 44 0,64-82 0,1 1 0,2 1 0,0 1 0,1 0 0,1 1 0,-11 30 0,6-9 0,3 1 0,-17 81 0,28-101 0,1-1 0,1 1 0,1 0 0,2 0 0,0 0 0,2-1 0,5 29 0,-5-45 0,0 0 0,1 0 0,0 0 0,0-1 0,1 1 0,0-1 0,1 0 0,0 0 0,0-1 0,1 1 0,0-1 0,1 0 0,0-1 0,0 1 0,0-1 0,1-1 0,0 0 0,0 0 0,1 0 0,0-1 0,15 7 0,87 28 0,145 32 0,-236-68 0,-1 2 0,0 0 0,0 2 0,0 0 0,-1 0 0,0 2 0,17 12 0,-12-10 0,1-1 0,1 0 0,-1-2 0,2-1 0,30 5 0,-23-7 0,0-2 0,1-1 0,55-2 0,-52-2 0,0 2 0,63 9 0,59 7 0,-84-11 0,16 9 0,-59-9 0,44 3 0,-42-5 0,54 12 0,-18-2 0,116 21 0,-101-7 0,-62-19 0,2 0 0,39 7 0,18 1 0,-47-9 0,1-1 0,43 2 0,329-8 0,-198-3 0,-183 4 0,0 0 0,42 11 0,-39-7 0,45 4 0,473-7 0,-283-6 0,-118 6 0,158-7 0,-289 2 0,-1-1 0,0 0 0,0-2 0,-1 0 0,1 0 0,-1-1 0,0-1 0,-1-1 0,1 0 0,20-16 0,14-8 0,-33 24 0,1 1 0,-1 0 0,2 1 0,-1 1 0,31-6 0,-30 8 0,-1-1 0,1 0 0,-1-1 0,0-1 0,29-16 0,-44 22 0,22-14 0,1 0 0,-2-2 0,0 0 0,-1-1 0,-1-1 0,0-1 0,25-34 0,-2-5 0,-16 23 0,26-47 0,-46 69 0,-1 0 0,0-1 0,0 0 0,-1 0 0,-1 0 0,-1 0 0,4-24 0,-3-37 0,-2 0 0,-9-78 0,6 145 0,0-1 0,-1 1 0,0-1 0,-1 1 0,1-1 0,-2 1 0,1 0 0,-1 0 0,0 1 0,-1-1 0,0 1 0,0 0 0,0 0 0,-1 0 0,0 1 0,0 0 0,-1 0 0,0 1 0,0 0 0,0 0 0,-1 0 0,-11-5 0,-78-46 0,68 37 0,-1 1 0,-1 1 0,-1 2 0,-52-18 0,-51-8 0,-40-11 0,146 45 0,7 2 0,0 0 0,0-2 0,1-1 0,-35-16 0,25 10 0,-1 1 0,0 1 0,-65-13 0,-53 0 0,-28-5 0,105 19 0,-21-5 0,21 3 0,-114-6 0,148 17 0,-58-12 0,58 7 0,-56-2 0,66 8 0,-33 0 0,-1-2 0,-61-12 0,61 6 0,0 4 0,-112 4 0,100 2 0,57-3 0,1 0 0,-1-1 0,1 0 0,0-2 0,0 0 0,-17-8 0,10 4 0,-47-10 0,-160-3-1365,196 16-5461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0T15:36:21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5834 1 24575,'-86'-1'0,"-145"5"0,189-1 0,0 2 0,0 2 0,-60 19 0,-41 9 0,-5 1 0,73-17 0,50-13 0,-49 17 0,24-4 0,-1-3 0,-1-1 0,-66 9 0,-19 4 0,-34 5 0,85-15 0,58-11 0,-49 6 0,19-6 0,-73 19 0,-27 5 0,144-28 0,-1 0 0,1 1 0,0 1 0,0 0 0,-16 9 0,15-7 0,0 0 0,0-1 0,0-1 0,-19 4 0,-312 63 0,156-29 0,108-22 0,-131 43 0,196-59 0,-135 63 0,79-45 0,-1-3 0,-83 10 0,-229 35 0,228-31 0,39-6 0,103-25 0,1 1 0,0 1 0,0 0 0,0 0 0,-15 10 0,-52 17 0,17-17 0,-130 12 0,190-27 0,-156 28 0,34-7 0,28-4 0,19-2 0,51-9 0,-54 6 0,20-6 0,2 3 0,-1 3 0,-99 33 0,149-40 3,-1 1 0,1 0-1,1 1 1,-1 1 0,1 0 0,1 0-1,-15 15 1,-16 11-1390,22-20-5439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0T15:36:22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521 1 24575,'-1'7'0,"1"0"0,-1 0 0,0 0 0,0 0 0,-1 0 0,0 0 0,-1 0 0,1-1 0,-1 1 0,0-1 0,-1 1 0,1-1 0,-1 0 0,-6 6 0,-6 5 0,-1 0 0,-37 29 0,38-35 0,1 2 0,0-1 0,1 2 0,0 0 0,-16 24 0,0 13 0,22-36 0,0-1 0,-1 0 0,0 0 0,-1-1 0,0 0 0,-1 0 0,-25 21 0,-100 53 0,135-86 0,-1 0 0,1 0 0,-1 0 0,1 0 0,-1 0 0,1 0 0,0 0 0,0 0 0,-1 1 0,1-1 0,0 0 0,0 1 0,0-1 0,1 1 0,-1-1 0,0 1 0,0 0 0,0 3 0,1-5 0,0 1 0,1 0 0,-1 0 0,0 0 0,1 0 0,-1 0 0,1-1 0,-1 1 0,1 0 0,-1 0 0,1-1 0,0 1 0,-1 0 0,1-1 0,0 1 0,-1-1 0,1 1 0,0-1 0,0 1 0,0-1 0,0 1 0,-1-1 0,1 0 0,1 1 0,8 2 0,1-1 0,-1 0 0,0 0 0,17 0 0,379-1 95,-184-4-1555,-187 3-5366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0T15:36:40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2582 817 24575,'-1'-5'0,"0"0"0,0 0 0,0 0 0,-1 0 0,0 1 0,-4-8 0,-1-6 0,-4-7 0,-1-1 0,-2 2 0,0 0 0,-1 1 0,-2 0 0,-30-32 0,2 0 0,36 42 0,0-1 0,-13-27 0,18 32 0,0 0 0,0 1 0,-1-1 0,0 1 0,0 1 0,-1-1 0,0 1 0,0 0 0,-1 0 0,0 0 0,-15-10 0,-183-99 0,148 80 0,29 17 0,-48-25 0,18 18 0,-96-31 0,121 48 0,0 1 0,-1 2 0,1 2 0,-59-1 0,30 4 0,6 1 0,-67 6 0,106-4 0,0 1 0,1 1 0,-1 0 0,1 1 0,0 0 0,1 2 0,-1 0 0,-20 13 0,13-4 0,1 1 0,1 1 0,0 1 0,-35 43 0,39-45 0,0 0 0,-1-1 0,-22 14 0,27-21 0,0 0 0,1 0 0,0 1 0,1 1 0,0 0 0,0 0 0,1 1 0,1 0 0,-13 22 0,4 6 0,10-20 0,0 0 0,-2-1 0,0-1 0,-2 1 0,0-2 0,-14 17 0,-2 0 0,2 0 0,-42 71 0,-17 25 0,75-115 0,1 0 0,0 0 0,2 1 0,-10 26 0,11-26 0,0 0 0,-2-1 0,0 1 0,-18 26 0,-7 5 0,3 2 0,2 0 0,2 2 0,-22 60 0,31-71 0,-11 32 0,-21 84 0,42-118 0,1 0 0,2 1 0,2 0 0,1 0 0,6 42 0,-2 14 0,-5 10 0,5 101 0,-1-188 0,0 0 0,2 0 0,0-1 0,0 1 0,2-1 0,0 0 0,1-1 0,1 0 0,1 0 0,0 0 0,22 27 0,-22-30 0,0-1 0,0 2 0,6 14 0,-10-17 0,1 0 0,1 0 0,-1-1 0,2 0 0,-1 0 0,11 10 0,42 32 0,-34-31 0,0 2 0,-1 1 0,-2 0 0,25 34 0,-42-49 0,1-1 0,1 1 0,0-2 0,0 1 0,0-1 0,1 0 0,0-1 0,11 6 0,83 37 0,-90-43 0,16 4 0,0 0 0,0-2 0,0-1 0,1-1 0,34 2 0,151-3 0,-166-6 0,-29 0 0,-1-1 0,0 0 0,0-2 0,0 0 0,29-11 0,89-44 0,-129 55 0,43-22 0,-1-2 0,-2-2 0,-1-2 0,64-58 0,-96 74 0,-1-1 0,0 0 0,-2 0 0,0-1 0,-1-1 0,10-23 0,-13 24 0,0 1 0,2 0 0,0 1 0,0 0 0,2 1 0,0 0 0,1 1 0,21-19 0,-14 15 0,-1-1 0,-1 0 0,0-1 0,-2-1 0,0-1 0,25-46 0,37-51 0,-48 81 0,0 3 0,-3 0 0,0-2 0,-3-1 0,-1-1 0,32-75 0,-48 96 0,2 0 0,0 1 0,1 0 0,1 0 0,0 1 0,1 1 0,1 0 0,0 0 0,16-12 0,-13 7 0,-1-1 0,-1 0 0,-1-1 0,0 0 0,-2-1 0,-1 0 0,8-26 0,8-14 0,19-69 0,-6 13 0,-11 70 90,-22 40-381,0-1 0,-1 1 0,0-1 0,4-13 0,0-9-6535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0T15:36:41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719 1 24575,'0'13'0,"-1"1"0,-1-1 0,0 0 0,-1 0 0,0 0 0,-1 0 0,-1-1 0,0 1 0,0-1 0,-9 14 0,0-5 0,0-1 0,-1 0 0,-1-1 0,-28 26 0,17-16 0,-32 42 0,42-49 0,-1 0 0,0-1 0,-2-1 0,-38 31 0,39-38 0,0 1 0,1 1 0,1 0 0,1 2 0,0-1 0,1 2 0,1 0 0,-19 31 0,22-34-19,-1 0 0,0-1 0,-1-1 0,0 0 0,-1-1 0,-1 0 0,-24 14 0,1 2-1194,17-12-5613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0T15:36:42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0 24575,'2'71'0,"-1"-38"0,0 0 0,-2-1 0,-1 1 0,-13 58 0,11-77 0,1 0 0,0 0 0,0 1 0,0 25 0,3-37 0,0 0 0,0 1 0,1-1 0,-1 0 0,1 1 0,0-1 0,0 0 0,0 0 0,0 1 0,0-1 0,1 0 0,-1 0 0,1 0 0,0-1 0,0 1 0,0 0 0,1-1 0,-1 1 0,0-1 0,1 0 0,0 0 0,-1 0 0,1 0 0,0 0 0,0-1 0,4 2 0,2 1 0,1-1 0,0 0 0,-1-1 0,1 0 0,0 0 0,0-1 0,1 0 0,-1-1 0,0 0 0,0-1 0,0 0 0,0-1 0,0 0 0,0 0 0,-1-1 0,1 0 0,0-1 0,17-9 0,14-9 0,2 2 0,0 3 0,1 1 0,50-11 0,33 1-1365,-100 19-5461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3/21/25</a:t>
            </a:fld>
            <a:endParaRPr lang="en-PH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696471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323056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1A48E-4A8C-14D7-1928-C54EE9152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657E29-CB0F-B9E0-1C98-63A0599CBA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6D81A2-964B-B17A-33AD-14D3A06259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D1FA48-A8BB-AD6E-C24B-91EABDB583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673891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0C17D-638F-FDEB-A921-5E34E89EC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E46F53-E25F-3473-F040-3BBB9F9ECB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B262ED-8C82-FBDB-43FB-C5C97BE9EE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D3DAB3-4A4A-FF66-4CDB-277181ED23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5364548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974DA-27EA-FA8E-31FF-BDA40B52D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4D1B56-A865-C07A-3D86-731D3C0DB4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637E0A-2E61-90D9-0BCA-C61FEFB365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E42E7-6F2F-2F76-D4C2-FF5DB2ACF2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3287826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C0A7E-3EFE-9D49-7B01-E185968FA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5D287-9B71-D7AE-1637-79BAF0FD01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9E61A8-1647-28ED-5DAD-AE0496E944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34D265-3B9E-1D5F-2AB3-A2D550BA30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299520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3BBDD-CE1B-6181-D2AF-E4DBCF94C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323723-DEAF-9F3E-4CD4-C83A353B8F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684358-8F8D-4C1C-D2FE-1B0D79189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AC19E-1ECC-2601-B033-D94E783A83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738204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2A8F9-F515-04D2-0002-DE4D68D23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4DA89D-1E9B-86BF-59F4-C6A4DDF5F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74B33D-9AE5-B0B0-C534-E5130ABA60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DB906-7372-AE70-808D-F598855C9F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255768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3D3DA-6C95-3B3B-5B27-2F9413484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6FDAFA-50EC-DDDA-934E-2C2DCF53E1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111D73-ECF7-D68B-3988-D13FF91F30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D2AC3F-11A1-32BB-62AE-726882B5CF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18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805402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8FB0C-78A1-A277-4DA2-F5EFF91BB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32C7C1-1F70-968F-31D5-AFE509343C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2DE953-F584-86CE-C9D5-37668C0223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BB3CF-927F-9824-1859-679D4981BF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19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853665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540561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CE9B-184D-87DB-8705-1A7A53AA2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FC626E-5605-81A0-8708-8DAE860689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65F634-9356-CB9E-1E82-35C68FE7D3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36802-C2D5-ACBD-E269-38FDD73076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20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2262722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FCA17-2908-FFD0-DC44-5E648FEBD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7003DB-E537-7678-DD94-B7AF96ABFE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2F6703-765C-8686-23E8-6F6C7AADFE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F9596-CC1C-6A4C-19E7-5E9957C8AA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21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000743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E4C74-D9B9-8941-E686-988553323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B49CFA-BB12-7EC4-7506-0C944ED6A1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746481-4478-4330-3A2A-9300460933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B46A62-B9C6-DBB0-7F7D-1C52EA99B6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22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1995242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23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8214262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24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2880136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25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046329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26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4882943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27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1373847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28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5975764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29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059197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2568057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30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5043211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31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8001683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32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8688215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33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3103594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34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576855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35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202271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36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7527235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37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6966671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38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1985000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39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276812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2363650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40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8227754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41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830325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42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3608776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43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368147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44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0557598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45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5080294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46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7285466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47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7686649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48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0262335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49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45635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371575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50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81902899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51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8093005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52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3035286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53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639392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2FCC0-8E65-6690-05F6-DF1235BC4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2C85C7-DCA8-0DA5-457D-0B1603FFCD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73C15E-D102-CDE0-608F-624B54F91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3CFE2-180A-CF4F-7A13-6826FFDC55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94879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95219-1AFE-9B57-F3E6-251DAFD74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9830FB-2509-F610-3272-510232B522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9EB430-418E-3BA1-4863-C5E587802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AE695-AA47-4D64-B334-3864942C9D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719211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0D1E3-15E5-0B32-EF11-084EEF88A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F8FD18-7E4E-4918-5864-455422BA08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8381C5-6EF6-2D0A-4E30-2A7E78E8F6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8F15A-BE00-80B8-8B53-E3601CCBB9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829144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81662-CACD-AB83-FE1A-51A3A2142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CE5CBD-1A9B-F964-2CE5-7032091A2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BDAD79-AC94-77E4-8C35-A06AAD1FD4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F5800-0818-7221-1989-3C223786C4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460821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3/21/25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464903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3/21/25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84258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3/21/25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702226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3/21/25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050937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3/21/25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802587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3/21/25</a:t>
            </a:fld>
            <a:endParaRPr lang="en-P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111266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3/21/25</a:t>
            </a:fld>
            <a:endParaRPr lang="en-PH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678928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3/21/25</a:t>
            </a:fld>
            <a:endParaRPr lang="en-P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7617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3/21/25</a:t>
            </a:fld>
            <a:endParaRPr lang="en-P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976108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3/21/25</a:t>
            </a:fld>
            <a:endParaRPr lang="en-P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1670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3/21/25</a:t>
            </a:fld>
            <a:endParaRPr lang="en-P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42162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3/21/25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942785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0.png"/><Relationship Id="rId5" Type="http://schemas.openxmlformats.org/officeDocument/2006/relationships/image" Target="../media/image510.png"/><Relationship Id="rId4" Type="http://schemas.openxmlformats.org/officeDocument/2006/relationships/image" Target="../media/image4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jpg"/><Relationship Id="rId7" Type="http://schemas.openxmlformats.org/officeDocument/2006/relationships/image" Target="../media/image10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141.png"/><Relationship Id="rId5" Type="http://schemas.openxmlformats.org/officeDocument/2006/relationships/image" Target="../media/image810.png"/><Relationship Id="rId10" Type="http://schemas.openxmlformats.org/officeDocument/2006/relationships/image" Target="../media/image130.png"/><Relationship Id="rId4" Type="http://schemas.openxmlformats.org/officeDocument/2006/relationships/image" Target="../media/image710.png"/><Relationship Id="rId9" Type="http://schemas.openxmlformats.org/officeDocument/2006/relationships/image" Target="../media/image12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9.png"/><Relationship Id="rId18" Type="http://schemas.openxmlformats.org/officeDocument/2006/relationships/image" Target="../media/image21.png"/><Relationship Id="rId3" Type="http://schemas.openxmlformats.org/officeDocument/2006/relationships/image" Target="../media/image1.jpg"/><Relationship Id="rId12" Type="http://schemas.openxmlformats.org/officeDocument/2006/relationships/image" Target="../media/image180.png"/><Relationship Id="rId17" Type="http://schemas.openxmlformats.org/officeDocument/2006/relationships/image" Target="../media/image201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17.png"/><Relationship Id="rId5" Type="http://schemas.openxmlformats.org/officeDocument/2006/relationships/image" Target="../media/image810.png"/><Relationship Id="rId15" Type="http://schemas.openxmlformats.org/officeDocument/2006/relationships/image" Target="../media/image141.png"/><Relationship Id="rId10" Type="http://schemas.openxmlformats.org/officeDocument/2006/relationships/image" Target="../media/image161.png"/><Relationship Id="rId19" Type="http://schemas.openxmlformats.org/officeDocument/2006/relationships/image" Target="../media/image22.png"/><Relationship Id="rId4" Type="http://schemas.openxmlformats.org/officeDocument/2006/relationships/image" Target="../media/image710.png"/><Relationship Id="rId9" Type="http://schemas.openxmlformats.org/officeDocument/2006/relationships/image" Target="../media/image120.png"/><Relationship Id="rId1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jp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200.png"/><Relationship Id="rId5" Type="http://schemas.openxmlformats.org/officeDocument/2006/relationships/image" Target="../media/image810.png"/><Relationship Id="rId10" Type="http://schemas.openxmlformats.org/officeDocument/2006/relationships/image" Target="../media/image23.png"/><Relationship Id="rId4" Type="http://schemas.openxmlformats.org/officeDocument/2006/relationships/image" Target="../media/image710.png"/><Relationship Id="rId9" Type="http://schemas.openxmlformats.org/officeDocument/2006/relationships/image" Target="../media/image1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23.png"/><Relationship Id="rId3" Type="http://schemas.openxmlformats.org/officeDocument/2006/relationships/image" Target="../media/image1.jpg"/><Relationship Id="rId7" Type="http://schemas.openxmlformats.org/officeDocument/2006/relationships/image" Target="../media/image110.png"/><Relationship Id="rId12" Type="http://schemas.openxmlformats.org/officeDocument/2006/relationships/image" Target="../media/image20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11" Type="http://schemas.openxmlformats.org/officeDocument/2006/relationships/image" Target="../media/image220.png"/><Relationship Id="rId5" Type="http://schemas.openxmlformats.org/officeDocument/2006/relationships/image" Target="../media/image810.png"/><Relationship Id="rId10" Type="http://schemas.openxmlformats.org/officeDocument/2006/relationships/image" Target="../media/image24.png"/><Relationship Id="rId4" Type="http://schemas.openxmlformats.org/officeDocument/2006/relationships/image" Target="../media/image710.png"/><Relationship Id="rId9" Type="http://schemas.openxmlformats.org/officeDocument/2006/relationships/image" Target="../media/image1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40.png"/><Relationship Id="rId3" Type="http://schemas.openxmlformats.org/officeDocument/2006/relationships/image" Target="../media/image1.jpg"/><Relationship Id="rId7" Type="http://schemas.openxmlformats.org/officeDocument/2006/relationships/image" Target="../media/image1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240.png"/><Relationship Id="rId5" Type="http://schemas.openxmlformats.org/officeDocument/2006/relationships/image" Target="../media/image810.png"/><Relationship Id="rId15" Type="http://schemas.openxmlformats.org/officeDocument/2006/relationships/image" Target="../media/image170.png"/><Relationship Id="rId4" Type="http://schemas.openxmlformats.org/officeDocument/2006/relationships/image" Target="../media/image710.png"/><Relationship Id="rId9" Type="http://schemas.openxmlformats.org/officeDocument/2006/relationships/image" Target="../media/image160.png"/><Relationship Id="rId14" Type="http://schemas.openxmlformats.org/officeDocument/2006/relationships/image" Target="../media/image11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200.png"/><Relationship Id="rId3" Type="http://schemas.openxmlformats.org/officeDocument/2006/relationships/image" Target="../media/image1.jpg"/><Relationship Id="rId7" Type="http://schemas.openxmlformats.org/officeDocument/2006/relationships/image" Target="../media/image120.png"/><Relationship Id="rId12" Type="http://schemas.openxmlformats.org/officeDocument/2006/relationships/image" Target="../media/image220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260.png"/><Relationship Id="rId5" Type="http://schemas.openxmlformats.org/officeDocument/2006/relationships/image" Target="../media/image810.png"/><Relationship Id="rId15" Type="http://schemas.openxmlformats.org/officeDocument/2006/relationships/image" Target="../media/image110.png"/><Relationship Id="rId10" Type="http://schemas.openxmlformats.org/officeDocument/2006/relationships/image" Target="../media/image26.png"/><Relationship Id="rId4" Type="http://schemas.openxmlformats.org/officeDocument/2006/relationships/image" Target="../media/image710.png"/><Relationship Id="rId9" Type="http://schemas.openxmlformats.org/officeDocument/2006/relationships/image" Target="../media/image160.png"/><Relationship Id="rId14" Type="http://schemas.openxmlformats.org/officeDocument/2006/relationships/image" Target="../media/image14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200.png"/><Relationship Id="rId18" Type="http://schemas.openxmlformats.org/officeDocument/2006/relationships/image" Target="../media/image27.png"/><Relationship Id="rId3" Type="http://schemas.openxmlformats.org/officeDocument/2006/relationships/image" Target="../media/image1.jpg"/><Relationship Id="rId12" Type="http://schemas.openxmlformats.org/officeDocument/2006/relationships/image" Target="../media/image140.png"/><Relationship Id="rId17" Type="http://schemas.openxmlformats.org/officeDocument/2006/relationships/image" Target="../media/image160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110.png"/><Relationship Id="rId5" Type="http://schemas.openxmlformats.org/officeDocument/2006/relationships/image" Target="../media/image810.png"/><Relationship Id="rId15" Type="http://schemas.openxmlformats.org/officeDocument/2006/relationships/image" Target="../media/image91.png"/><Relationship Id="rId10" Type="http://schemas.openxmlformats.org/officeDocument/2006/relationships/image" Target="../media/image29.png"/><Relationship Id="rId4" Type="http://schemas.openxmlformats.org/officeDocument/2006/relationships/image" Target="../media/image710.png"/><Relationship Id="rId9" Type="http://schemas.openxmlformats.org/officeDocument/2006/relationships/image" Target="../media/image28.png"/><Relationship Id="rId14" Type="http://schemas.openxmlformats.org/officeDocument/2006/relationships/image" Target="../media/image22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png"/><Relationship Id="rId3" Type="http://schemas.openxmlformats.org/officeDocument/2006/relationships/image" Target="../media/image1.jpg"/><Relationship Id="rId7" Type="http://schemas.openxmlformats.org/officeDocument/2006/relationships/image" Target="../media/image30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28.png"/><Relationship Id="rId5" Type="http://schemas.openxmlformats.org/officeDocument/2006/relationships/image" Target="../media/image810.png"/><Relationship Id="rId15" Type="http://schemas.openxmlformats.org/officeDocument/2006/relationships/image" Target="../media/image200.png"/><Relationship Id="rId10" Type="http://schemas.openxmlformats.org/officeDocument/2006/relationships/image" Target="../media/image260.png"/><Relationship Id="rId4" Type="http://schemas.openxmlformats.org/officeDocument/2006/relationships/image" Target="../media/image710.png"/><Relationship Id="rId9" Type="http://schemas.openxmlformats.org/officeDocument/2006/relationships/image" Target="../media/image32.png"/><Relationship Id="rId14" Type="http://schemas.openxmlformats.org/officeDocument/2006/relationships/image" Target="../media/image22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6.png"/><Relationship Id="rId18" Type="http://schemas.openxmlformats.org/officeDocument/2006/relationships/image" Target="../media/image38.png"/><Relationship Id="rId3" Type="http://schemas.openxmlformats.org/officeDocument/2006/relationships/image" Target="../media/image1.jpg"/><Relationship Id="rId7" Type="http://schemas.openxmlformats.org/officeDocument/2006/relationships/image" Target="../media/image31.png"/><Relationship Id="rId12" Type="http://schemas.openxmlformats.org/officeDocument/2006/relationships/image" Target="../media/image34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2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33.png"/><Relationship Id="rId5" Type="http://schemas.openxmlformats.org/officeDocument/2006/relationships/image" Target="../media/image810.png"/><Relationship Id="rId15" Type="http://schemas.openxmlformats.org/officeDocument/2006/relationships/image" Target="../media/image200.png"/><Relationship Id="rId10" Type="http://schemas.openxmlformats.org/officeDocument/2006/relationships/image" Target="../media/image28.png"/><Relationship Id="rId4" Type="http://schemas.openxmlformats.org/officeDocument/2006/relationships/image" Target="../media/image710.png"/><Relationship Id="rId9" Type="http://schemas.openxmlformats.org/officeDocument/2006/relationships/image" Target="../media/image260.png"/><Relationship Id="rId1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gif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gif"/><Relationship Id="rId5" Type="http://schemas.openxmlformats.org/officeDocument/2006/relationships/image" Target="../media/image510.png"/><Relationship Id="rId4" Type="http://schemas.openxmlformats.org/officeDocument/2006/relationships/image" Target="../media/image4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0.png"/><Relationship Id="rId5" Type="http://schemas.openxmlformats.org/officeDocument/2006/relationships/image" Target="../media/image15.gif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16.png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chart" Target="../charts/chart2.xml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customXml" Target="../ink/ink3.xml"/><Relationship Id="rId18" Type="http://schemas.openxmlformats.org/officeDocument/2006/relationships/image" Target="../media/image68.png"/><Relationship Id="rId26" Type="http://schemas.openxmlformats.org/officeDocument/2006/relationships/image" Target="../media/image72.png"/><Relationship Id="rId3" Type="http://schemas.openxmlformats.org/officeDocument/2006/relationships/image" Target="../media/image53.png"/><Relationship Id="rId21" Type="http://schemas.openxmlformats.org/officeDocument/2006/relationships/customXml" Target="../ink/ink7.xml"/><Relationship Id="rId7" Type="http://schemas.openxmlformats.org/officeDocument/2006/relationships/image" Target="../media/image62.png"/><Relationship Id="rId12" Type="http://schemas.openxmlformats.org/officeDocument/2006/relationships/image" Target="../media/image65.png"/><Relationship Id="rId17" Type="http://schemas.openxmlformats.org/officeDocument/2006/relationships/customXml" Target="../ink/ink5.xml"/><Relationship Id="rId25" Type="http://schemas.openxmlformats.org/officeDocument/2006/relationships/customXml" Target="../ink/ink9.xml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67.png"/><Relationship Id="rId20" Type="http://schemas.openxmlformats.org/officeDocument/2006/relationships/image" Target="../media/image69.png"/><Relationship Id="rId29" Type="http://schemas.openxmlformats.org/officeDocument/2006/relationships/customXml" Target="../ink/ink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customXml" Target="../ink/ink2.xml"/><Relationship Id="rId24" Type="http://schemas.openxmlformats.org/officeDocument/2006/relationships/image" Target="../media/image71.png"/><Relationship Id="rId32" Type="http://schemas.openxmlformats.org/officeDocument/2006/relationships/image" Target="../media/image75.png"/><Relationship Id="rId5" Type="http://schemas.openxmlformats.org/officeDocument/2006/relationships/image" Target="../media/image60.png"/><Relationship Id="rId15" Type="http://schemas.openxmlformats.org/officeDocument/2006/relationships/customXml" Target="../ink/ink4.xml"/><Relationship Id="rId23" Type="http://schemas.openxmlformats.org/officeDocument/2006/relationships/customXml" Target="../ink/ink8.xml"/><Relationship Id="rId28" Type="http://schemas.openxmlformats.org/officeDocument/2006/relationships/image" Target="../media/image73.png"/><Relationship Id="rId10" Type="http://schemas.openxmlformats.org/officeDocument/2006/relationships/image" Target="../media/image64.png"/><Relationship Id="rId19" Type="http://schemas.openxmlformats.org/officeDocument/2006/relationships/customXml" Target="../ink/ink6.xml"/><Relationship Id="rId31" Type="http://schemas.openxmlformats.org/officeDocument/2006/relationships/customXml" Target="../ink/ink12.xml"/><Relationship Id="rId4" Type="http://schemas.openxmlformats.org/officeDocument/2006/relationships/chart" Target="../charts/chart3.xml"/><Relationship Id="rId9" Type="http://schemas.openxmlformats.org/officeDocument/2006/relationships/customXml" Target="../ink/ink1.xml"/><Relationship Id="rId14" Type="http://schemas.openxmlformats.org/officeDocument/2006/relationships/image" Target="../media/image66.png"/><Relationship Id="rId22" Type="http://schemas.openxmlformats.org/officeDocument/2006/relationships/image" Target="../media/image70.png"/><Relationship Id="rId27" Type="http://schemas.openxmlformats.org/officeDocument/2006/relationships/customXml" Target="../ink/ink10.xml"/><Relationship Id="rId30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64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0.png"/><Relationship Id="rId5" Type="http://schemas.openxmlformats.org/officeDocument/2006/relationships/image" Target="../media/image76.png"/><Relationship Id="rId4" Type="http://schemas.openxmlformats.org/officeDocument/2006/relationships/chart" Target="../charts/char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0.png"/><Relationship Id="rId4" Type="http://schemas.openxmlformats.org/officeDocument/2006/relationships/chart" Target="../charts/chart5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60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90.png"/><Relationship Id="rId3" Type="http://schemas.openxmlformats.org/officeDocument/2006/relationships/image" Target="../media/image760.png"/><Relationship Id="rId7" Type="http://schemas.openxmlformats.org/officeDocument/2006/relationships/image" Target="../media/image80.png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000" b="1" dirty="0"/>
              <a:t>Introduction to Neural Networks</a:t>
            </a:r>
            <a:endParaRPr lang="en-PH" sz="5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7506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l"/>
            <a:endParaRPr lang="en-PH" sz="2000" dirty="0"/>
          </a:p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/>
              <a:t>Elizer Ponio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  <a:p>
            <a:pPr algn="l"/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Neural Networks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6A82E6-DFE1-B80E-C3A9-F5436BD9D9FC}"/>
              </a:ext>
            </a:extLst>
          </p:cNvPr>
          <p:cNvSpPr txBox="1"/>
          <p:nvPr/>
        </p:nvSpPr>
        <p:spPr>
          <a:xfrm>
            <a:off x="984115" y="1380901"/>
            <a:ext cx="102237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Each node, or artificial neuron, connects to another and has an associated </a:t>
            </a:r>
            <a:r>
              <a:rPr lang="en-US" sz="3000" b="1" dirty="0">
                <a:solidFill>
                  <a:srgbClr val="00B0F0"/>
                </a:solidFill>
              </a:rPr>
              <a:t>weight</a:t>
            </a:r>
            <a:r>
              <a:rPr lang="en-US" sz="3000" dirty="0"/>
              <a:t> and threshold (</a:t>
            </a:r>
            <a:r>
              <a:rPr lang="en-US" sz="3000" b="1" dirty="0">
                <a:solidFill>
                  <a:srgbClr val="7030A0"/>
                </a:solidFill>
              </a:rPr>
              <a:t>bias</a:t>
            </a:r>
            <a:r>
              <a:rPr lang="en-US" sz="3000" dirty="0"/>
              <a:t>).</a:t>
            </a:r>
            <a:endParaRPr lang="en-PH" sz="3000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6706F1E-F310-F8C7-6815-674A7C5955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03"/>
          <a:stretch/>
        </p:blipFill>
        <p:spPr>
          <a:xfrm>
            <a:off x="3186204" y="2722494"/>
            <a:ext cx="581959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827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C476479-EBF8-FEDE-177F-E19A87A4D7B3}"/>
              </a:ext>
            </a:extLst>
          </p:cNvPr>
          <p:cNvSpPr/>
          <p:nvPr/>
        </p:nvSpPr>
        <p:spPr>
          <a:xfrm>
            <a:off x="2068411" y="835231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77044" cy="16793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2971800"/>
            <a:ext cx="2377044" cy="1333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BBA719D-989E-C922-446E-6BFA5B007C5A}"/>
              </a:ext>
            </a:extLst>
          </p:cNvPr>
          <p:cNvGrpSpPr/>
          <p:nvPr/>
        </p:nvGrpSpPr>
        <p:grpSpPr>
          <a:xfrm>
            <a:off x="1933699" y="718458"/>
            <a:ext cx="1227116" cy="4886696"/>
            <a:chOff x="1933699" y="718458"/>
            <a:chExt cx="1227116" cy="4886696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8FFC306-9E79-D50C-C821-AA22198F2C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14EE66C-7988-0240-2700-4AFBB20AD0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7923507-6BD0-4123-D758-ED071264F7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BC95945-ABC8-82A9-BFBD-2C7E3EC811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A109EF7-0056-4DD9-5FC9-26D6BE34D775}"/>
              </a:ext>
            </a:extLst>
          </p:cNvPr>
          <p:cNvGrpSpPr/>
          <p:nvPr/>
        </p:nvGrpSpPr>
        <p:grpSpPr>
          <a:xfrm>
            <a:off x="5025242" y="718458"/>
            <a:ext cx="1227116" cy="4886696"/>
            <a:chOff x="1933699" y="718458"/>
            <a:chExt cx="1227116" cy="4886696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F34E4F-4738-48D1-3254-938DA10C5F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40689FA-89BB-676C-1F31-46E3405887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D4835E1-C931-C3F2-F1F1-A6736A488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33BA9A6-E2C3-B912-5CD7-B49719B04E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033C47D-E0AA-CB71-AD21-C0840772DB98}"/>
              </a:ext>
            </a:extLst>
          </p:cNvPr>
          <p:cNvGrpSpPr/>
          <p:nvPr/>
        </p:nvGrpSpPr>
        <p:grpSpPr>
          <a:xfrm>
            <a:off x="8306853" y="718458"/>
            <a:ext cx="1227116" cy="4886696"/>
            <a:chOff x="1933699" y="718458"/>
            <a:chExt cx="1227116" cy="4886696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6B97213-68AB-C7E6-E639-3D8FBE1BD9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B3C84E0-2C16-E4CC-11DF-3C6C8BD2DA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C59DA59-5D2A-1833-0AF4-35DDBD1AF9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560E46F-6AA3-9965-DADD-69550143D5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915AAC3-66D4-EDFA-D98C-0ACF8C868529}"/>
              </a:ext>
            </a:extLst>
          </p:cNvPr>
          <p:cNvSpPr/>
          <p:nvPr/>
        </p:nvSpPr>
        <p:spPr>
          <a:xfrm>
            <a:off x="2068411" y="3852555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C9E104C-5629-B69F-2D7B-7F10272CA2CB}"/>
              </a:ext>
            </a:extLst>
          </p:cNvPr>
          <p:cNvSpPr txBox="1"/>
          <p:nvPr/>
        </p:nvSpPr>
        <p:spPr>
          <a:xfrm>
            <a:off x="3536542" y="918556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AE11EF-E149-65CF-0059-53C5843DE912}"/>
              </a:ext>
            </a:extLst>
          </p:cNvPr>
          <p:cNvSpPr txBox="1"/>
          <p:nvPr/>
        </p:nvSpPr>
        <p:spPr>
          <a:xfrm rot="3065731">
            <a:off x="2830458" y="1983183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4B97FF-CF3A-7C96-587C-3544AC9CCE25}"/>
              </a:ext>
            </a:extLst>
          </p:cNvPr>
          <p:cNvSpPr txBox="1"/>
          <p:nvPr/>
        </p:nvSpPr>
        <p:spPr>
          <a:xfrm>
            <a:off x="3537193" y="4353689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AD0C40-B58B-A0CA-E96C-E482DFA1424F}"/>
              </a:ext>
            </a:extLst>
          </p:cNvPr>
          <p:cNvSpPr txBox="1"/>
          <p:nvPr/>
        </p:nvSpPr>
        <p:spPr>
          <a:xfrm rot="18328482">
            <a:off x="2808334" y="3246084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794B09-D921-6C46-1469-8ABF3B9F7346}"/>
              </a:ext>
            </a:extLst>
          </p:cNvPr>
          <p:cNvSpPr txBox="1"/>
          <p:nvPr/>
        </p:nvSpPr>
        <p:spPr>
          <a:xfrm rot="1891975">
            <a:off x="6612703" y="1602570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03EF5A-C4B1-E36E-08F8-89784CAFD0BF}"/>
              </a:ext>
            </a:extLst>
          </p:cNvPr>
          <p:cNvSpPr txBox="1"/>
          <p:nvPr/>
        </p:nvSpPr>
        <p:spPr>
          <a:xfrm rot="19863725">
            <a:off x="6529373" y="3321521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AAF9801-C824-592C-B549-8C63264C9F39}"/>
              </a:ext>
            </a:extLst>
          </p:cNvPr>
          <p:cNvGrpSpPr/>
          <p:nvPr/>
        </p:nvGrpSpPr>
        <p:grpSpPr>
          <a:xfrm>
            <a:off x="3767086" y="72639"/>
            <a:ext cx="4705958" cy="4232573"/>
            <a:chOff x="3767086" y="72639"/>
            <a:chExt cx="4705958" cy="423257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58716E-E5C9-4BA9-6C2F-3B648D3A0E3E}"/>
                </a:ext>
              </a:extLst>
            </p:cNvPr>
            <p:cNvSpPr txBox="1"/>
            <p:nvPr/>
          </p:nvSpPr>
          <p:spPr>
            <a:xfrm rot="4761914">
              <a:off x="4539704" y="225994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7030A0"/>
                  </a:solidFill>
                </a:rPr>
                <a:t>bias (</a:t>
              </a:r>
              <a:r>
                <a:rPr lang="en-US" b="1" i="1" dirty="0">
                  <a:solidFill>
                    <a:srgbClr val="7030A0"/>
                  </a:solidFill>
                </a:rPr>
                <a:t>b</a:t>
              </a:r>
              <a:r>
                <a:rPr lang="en-US" i="1" dirty="0">
                  <a:solidFill>
                    <a:srgbClr val="7030A0"/>
                  </a:solidFill>
                </a:rPr>
                <a:t>)</a:t>
              </a:r>
              <a:endParaRPr lang="en-PH" i="1" dirty="0">
                <a:solidFill>
                  <a:srgbClr val="7030A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082D12E2-40D6-A10F-2D8D-D9B790718B2E}"/>
                    </a:ext>
                  </a:extLst>
                </p:cNvPr>
                <p:cNvSpPr/>
                <p:nvPr/>
              </p:nvSpPr>
              <p:spPr>
                <a:xfrm>
                  <a:off x="3767086" y="72639"/>
                  <a:ext cx="630237" cy="605255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5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PH" sz="2500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F6D6D078-1E6E-A128-1027-492F42B74E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7086" y="72639"/>
                  <a:ext cx="630237" cy="605255"/>
                </a:xfrm>
                <a:prstGeom prst="ellipse">
                  <a:avLst/>
                </a:prstGeom>
                <a:blipFill>
                  <a:blip r:embed="rId3"/>
                  <a:stretch>
                    <a:fillRect b="-4082"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4E65D8F5-9E50-322F-5D51-8D071D3720BA}"/>
                    </a:ext>
                  </a:extLst>
                </p:cNvPr>
                <p:cNvSpPr/>
                <p:nvPr/>
              </p:nvSpPr>
              <p:spPr>
                <a:xfrm>
                  <a:off x="6969403" y="73137"/>
                  <a:ext cx="630237" cy="605255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5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PH" sz="2500" dirty="0"/>
                </a:p>
              </p:txBody>
            </p:sp>
          </mc:Choice>
          <mc:Fallback xmlns="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5FA7FFCC-E643-0B73-3BFE-8EFC82C2A5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9403" y="73137"/>
                  <a:ext cx="630237" cy="605255"/>
                </a:xfrm>
                <a:prstGeom prst="ellipse">
                  <a:avLst/>
                </a:prstGeom>
                <a:blipFill>
                  <a:blip r:embed="rId4"/>
                  <a:stretch>
                    <a:fillRect b="-4082"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26D90C9-27A6-B7FD-000C-661D99E212AA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4397323" y="375267"/>
              <a:ext cx="784277" cy="91716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AA6C9A3-A8A7-7A7A-DE62-8D82DF117629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4397323" y="375267"/>
              <a:ext cx="784277" cy="392994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51228D4-AF91-310E-B8C2-93637C49C1A2}"/>
                </a:ext>
              </a:extLst>
            </p:cNvPr>
            <p:cNvCxnSpPr>
              <a:cxnSpLocks/>
              <a:stCxn id="21" idx="6"/>
            </p:cNvCxnSpPr>
            <p:nvPr/>
          </p:nvCxnSpPr>
          <p:spPr>
            <a:xfrm>
              <a:off x="7599640" y="375765"/>
              <a:ext cx="873404" cy="259603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CBC7A9-0093-2935-19BA-8C5CC5A63BB4}"/>
                </a:ext>
              </a:extLst>
            </p:cNvPr>
            <p:cNvSpPr txBox="1"/>
            <p:nvPr/>
          </p:nvSpPr>
          <p:spPr>
            <a:xfrm rot="4164340">
              <a:off x="7254409" y="112705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7030A0"/>
                  </a:solidFill>
                </a:rPr>
                <a:t>bias (</a:t>
              </a:r>
              <a:r>
                <a:rPr lang="en-US" b="1" i="1" dirty="0">
                  <a:solidFill>
                    <a:srgbClr val="7030A0"/>
                  </a:solidFill>
                </a:rPr>
                <a:t>b</a:t>
              </a:r>
              <a:r>
                <a:rPr lang="en-US" i="1" dirty="0">
                  <a:solidFill>
                    <a:srgbClr val="7030A0"/>
                  </a:solidFill>
                </a:rPr>
                <a:t>)</a:t>
              </a:r>
              <a:endParaRPr lang="en-PH" i="1" dirty="0">
                <a:solidFill>
                  <a:srgbClr val="7030A0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19EE165-7821-7029-9AF3-DF92A379671C}"/>
                </a:ext>
              </a:extLst>
            </p:cNvPr>
            <p:cNvSpPr txBox="1"/>
            <p:nvPr/>
          </p:nvSpPr>
          <p:spPr>
            <a:xfrm rot="2951258">
              <a:off x="4414558" y="50529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7030A0"/>
                  </a:solidFill>
                </a:rPr>
                <a:t>bias (</a:t>
              </a:r>
              <a:r>
                <a:rPr lang="en-US" b="1" i="1" dirty="0">
                  <a:solidFill>
                    <a:srgbClr val="7030A0"/>
                  </a:solidFill>
                </a:rPr>
                <a:t>b</a:t>
              </a:r>
              <a:r>
                <a:rPr lang="en-US" i="1" dirty="0">
                  <a:solidFill>
                    <a:srgbClr val="7030A0"/>
                  </a:solidFill>
                </a:rPr>
                <a:t>)</a:t>
              </a:r>
              <a:endParaRPr lang="en-PH" i="1" dirty="0">
                <a:solidFill>
                  <a:srgbClr val="7030A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276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13" grpId="0"/>
      <p:bldP spid="15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BB95E4-129A-FACB-39B6-F123026CF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387EC-B9BC-5E5C-D43C-D34AFE5F1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5FE774-1723-9FA1-675E-1C6E726257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Weights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3660BF2-4EA8-B99E-9D41-19F276135B54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9F1883-117B-92DB-F6B4-5FA63B5139FF}"/>
              </a:ext>
            </a:extLst>
          </p:cNvPr>
          <p:cNvSpPr txBox="1"/>
          <p:nvPr/>
        </p:nvSpPr>
        <p:spPr>
          <a:xfrm>
            <a:off x="984115" y="1380901"/>
            <a:ext cx="102237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3000" b="1" dirty="0">
                <a:solidFill>
                  <a:srgbClr val="002060"/>
                </a:solidFill>
              </a:rPr>
              <a:t>Weights</a:t>
            </a:r>
            <a:r>
              <a:rPr lang="en-US" sz="3000" dirty="0"/>
              <a:t> determines the neuron’s signal </a:t>
            </a:r>
            <a:r>
              <a:rPr lang="en-US" sz="3000" b="1" dirty="0">
                <a:solidFill>
                  <a:srgbClr val="002060"/>
                </a:solidFill>
              </a:rPr>
              <a:t>strength</a:t>
            </a:r>
            <a:r>
              <a:rPr lang="en-US" sz="3000" dirty="0"/>
              <a:t> and </a:t>
            </a:r>
            <a:r>
              <a:rPr lang="en-US" sz="3000" b="1" dirty="0">
                <a:solidFill>
                  <a:srgbClr val="002060"/>
                </a:solidFill>
              </a:rPr>
              <a:t>influence</a:t>
            </a:r>
            <a:r>
              <a:rPr lang="en-US" sz="3000" dirty="0"/>
              <a:t>. It controls how much influence each input has on the output. </a:t>
            </a:r>
          </a:p>
        </p:txBody>
      </p:sp>
    </p:spTree>
    <p:extLst>
      <p:ext uri="{BB962C8B-B14F-4D97-AF65-F5344CB8AC3E}">
        <p14:creationId xmlns:p14="http://schemas.microsoft.com/office/powerpoint/2010/main" val="2643357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AF7DA-3B96-3764-9BA0-81786EC69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8DB03-F91D-A0DF-AD92-116C3D9D9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AD3E956-F99A-DF1B-686D-BEB63F0BCC6F}"/>
              </a:ext>
            </a:extLst>
          </p:cNvPr>
          <p:cNvSpPr/>
          <p:nvPr/>
        </p:nvSpPr>
        <p:spPr>
          <a:xfrm>
            <a:off x="2068411" y="835231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5E176D0-8124-65D0-94E0-F42EE4FD2608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98B2A03-DC5A-2DCB-43E1-C6000EEE71F3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43B0236-3702-474D-1259-5B0B0B081CA1}"/>
              </a:ext>
            </a:extLst>
          </p:cNvPr>
          <p:cNvSpPr/>
          <p:nvPr/>
        </p:nvSpPr>
        <p:spPr>
          <a:xfrm>
            <a:off x="8492588" y="2822955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67EB32-C7EB-0343-88CF-EDC2BDEC62D7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5410560-5178-A7AE-988F-11045754784B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F7D6D6-0550-2E87-FBA1-4AF2719F0A1E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96588" cy="19877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1B3BE4C-B1EB-4B45-163D-92BB12D11F21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3280155"/>
            <a:ext cx="2396588" cy="10250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63D532E2-A075-43A9-4764-7201440F3162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64D7130-476B-90C0-606D-ACA2ACE6B569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1681BA1-2791-A25C-154E-3BE5365F1F3D}"/>
              </a:ext>
            </a:extLst>
          </p:cNvPr>
          <p:cNvSpPr/>
          <p:nvPr/>
        </p:nvSpPr>
        <p:spPr>
          <a:xfrm>
            <a:off x="2068411" y="3852555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768D0-DD47-7C39-A737-8723533C5C27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2D65AD-0E27-5C6D-91ED-4DA51D8A518E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5BA442A-764D-DDDE-8694-6B8D09B24AD1}"/>
              </a:ext>
            </a:extLst>
          </p:cNvPr>
          <p:cNvSpPr txBox="1"/>
          <p:nvPr/>
        </p:nvSpPr>
        <p:spPr>
          <a:xfrm>
            <a:off x="3536542" y="918556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FAF680-9DB3-70F9-C81F-A76B8B43541B}"/>
              </a:ext>
            </a:extLst>
          </p:cNvPr>
          <p:cNvSpPr txBox="1"/>
          <p:nvPr/>
        </p:nvSpPr>
        <p:spPr>
          <a:xfrm rot="3065731">
            <a:off x="2830458" y="1983183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978FC1-442B-5080-73EF-0115C85164F7}"/>
              </a:ext>
            </a:extLst>
          </p:cNvPr>
          <p:cNvSpPr txBox="1"/>
          <p:nvPr/>
        </p:nvSpPr>
        <p:spPr>
          <a:xfrm>
            <a:off x="3537193" y="4353689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46E984-B21B-36C9-FB7D-E1D67FC50AC6}"/>
              </a:ext>
            </a:extLst>
          </p:cNvPr>
          <p:cNvSpPr txBox="1"/>
          <p:nvPr/>
        </p:nvSpPr>
        <p:spPr>
          <a:xfrm rot="18328482">
            <a:off x="2808334" y="3246084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53255F-D2DF-5576-C167-31BAABEDEEB8}"/>
              </a:ext>
            </a:extLst>
          </p:cNvPr>
          <p:cNvSpPr txBox="1"/>
          <p:nvPr/>
        </p:nvSpPr>
        <p:spPr>
          <a:xfrm rot="1032241">
            <a:off x="6753635" y="1324415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AC2760-6D8C-812F-FB22-2F6FF638C475}"/>
              </a:ext>
            </a:extLst>
          </p:cNvPr>
          <p:cNvSpPr txBox="1"/>
          <p:nvPr/>
        </p:nvSpPr>
        <p:spPr>
          <a:xfrm rot="19032986">
            <a:off x="6362347" y="3095489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B8E296B-C173-52B0-337D-08B4FF8A78D6}"/>
              </a:ext>
            </a:extLst>
          </p:cNvPr>
          <p:cNvSpPr/>
          <p:nvPr/>
        </p:nvSpPr>
        <p:spPr>
          <a:xfrm>
            <a:off x="8501805" y="1633845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2D7383D-8C83-D532-3799-634504091FD1}"/>
              </a:ext>
            </a:extLst>
          </p:cNvPr>
          <p:cNvCxnSpPr>
            <a:cxnSpLocks/>
            <a:stCxn id="6" idx="6"/>
            <a:endCxn id="30" idx="2"/>
          </p:cNvCxnSpPr>
          <p:nvPr/>
        </p:nvCxnSpPr>
        <p:spPr>
          <a:xfrm>
            <a:off x="6096000" y="1292431"/>
            <a:ext cx="2405805" cy="7986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7182077-747B-A194-90E2-5319ED89A32E}"/>
              </a:ext>
            </a:extLst>
          </p:cNvPr>
          <p:cNvCxnSpPr>
            <a:cxnSpLocks/>
            <a:stCxn id="7" idx="6"/>
            <a:endCxn id="30" idx="2"/>
          </p:cNvCxnSpPr>
          <p:nvPr/>
        </p:nvCxnSpPr>
        <p:spPr>
          <a:xfrm flipV="1">
            <a:off x="6096000" y="2091045"/>
            <a:ext cx="2405805" cy="221416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A34EF3DB-CB6E-C138-42AE-11A2878261EF}"/>
              </a:ext>
            </a:extLst>
          </p:cNvPr>
          <p:cNvSpPr/>
          <p:nvPr/>
        </p:nvSpPr>
        <p:spPr>
          <a:xfrm>
            <a:off x="4867187" y="476251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910F46C-A007-6E42-8547-CDB2B1E7EF7E}"/>
              </a:ext>
            </a:extLst>
          </p:cNvPr>
          <p:cNvSpPr/>
          <p:nvPr/>
        </p:nvSpPr>
        <p:spPr>
          <a:xfrm>
            <a:off x="1804663" y="482436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87" name="Picture 86" descr="Cartoon of a cat&#10;&#10;AI-generated content may be incorrect.">
            <a:extLst>
              <a:ext uri="{FF2B5EF4-FFF2-40B4-BE49-F238E27FC236}">
                <a16:creationId xmlns:a16="http://schemas.microsoft.com/office/drawing/2014/main" id="{87B4BFEC-53BD-C8BA-8D59-62827FE1A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336" y="2726983"/>
            <a:ext cx="1080000" cy="1080000"/>
          </a:xfrm>
          <a:prstGeom prst="rect">
            <a:avLst/>
          </a:prstGeom>
        </p:spPr>
      </p:pic>
      <p:pic>
        <p:nvPicPr>
          <p:cNvPr id="89" name="Picture 88" descr="A cartoon dog with a red collar&#10;&#10;AI-generated content may be incorrect.">
            <a:extLst>
              <a:ext uri="{FF2B5EF4-FFF2-40B4-BE49-F238E27FC236}">
                <a16:creationId xmlns:a16="http://schemas.microsoft.com/office/drawing/2014/main" id="{9E776841-4D87-2782-B0FE-4D4654C025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024" y="1483091"/>
            <a:ext cx="953474" cy="10800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71C7CCEF-B57B-32C6-BC53-DD7F85F6FCE0}"/>
              </a:ext>
            </a:extLst>
          </p:cNvPr>
          <p:cNvSpPr txBox="1"/>
          <p:nvPr/>
        </p:nvSpPr>
        <p:spPr>
          <a:xfrm>
            <a:off x="42450" y="835231"/>
            <a:ext cx="17071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700" b="1" dirty="0"/>
              <a:t>Ear </a:t>
            </a:r>
          </a:p>
          <a:p>
            <a:pPr algn="ctr"/>
            <a:r>
              <a:rPr lang="en-US" sz="2700" b="1" dirty="0"/>
              <a:t>Length</a:t>
            </a:r>
            <a:endParaRPr lang="en-PH" sz="2700" b="1" dirty="0">
              <a:solidFill>
                <a:srgbClr val="002060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FACFB36-23D6-2B1E-CC0E-E48266F99CB9}"/>
              </a:ext>
            </a:extLst>
          </p:cNvPr>
          <p:cNvSpPr txBox="1"/>
          <p:nvPr/>
        </p:nvSpPr>
        <p:spPr>
          <a:xfrm>
            <a:off x="102435" y="3843547"/>
            <a:ext cx="17071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700" b="1" dirty="0"/>
              <a:t>Sharpness of Claw</a:t>
            </a:r>
            <a:endParaRPr lang="en-PH" sz="2700" b="1" dirty="0">
              <a:solidFill>
                <a:srgbClr val="00206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7243B71-7C89-C17F-A56C-71E1F54F11CE}"/>
              </a:ext>
            </a:extLst>
          </p:cNvPr>
          <p:cNvSpPr txBox="1"/>
          <p:nvPr/>
        </p:nvSpPr>
        <p:spPr>
          <a:xfrm>
            <a:off x="7208321" y="4003766"/>
            <a:ext cx="46462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000" dirty="0"/>
              <a:t>Imagine we are predicting an image if it is a </a:t>
            </a:r>
            <a:r>
              <a:rPr lang="en-US" sz="3000" b="1" dirty="0"/>
              <a:t>Cat</a:t>
            </a:r>
            <a:r>
              <a:rPr lang="en-US" sz="3000" dirty="0"/>
              <a:t> or </a:t>
            </a:r>
            <a:r>
              <a:rPr lang="en-US" sz="3000" b="1" dirty="0"/>
              <a:t>Dog</a:t>
            </a:r>
          </a:p>
        </p:txBody>
      </p:sp>
    </p:spTree>
    <p:extLst>
      <p:ext uri="{BB962C8B-B14F-4D97-AF65-F5344CB8AC3E}">
        <p14:creationId xmlns:p14="http://schemas.microsoft.com/office/powerpoint/2010/main" val="92776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13" grpId="0"/>
      <p:bldP spid="15" grpId="0"/>
      <p:bldP spid="17" grpId="0"/>
      <p:bldP spid="93" grpId="0"/>
      <p:bldP spid="9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1DEC4-9ED7-66BF-777F-F64F57222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A1B6CE-35BC-DDA2-35CA-C0EE00CA0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4F66319-BA21-AA07-4590-0A6A72D1FAEF}"/>
              </a:ext>
            </a:extLst>
          </p:cNvPr>
          <p:cNvSpPr/>
          <p:nvPr/>
        </p:nvSpPr>
        <p:spPr>
          <a:xfrm>
            <a:off x="2068411" y="835231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986681-46D8-0868-CD2A-3706492AE63A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0A3957-0D76-482A-E4BB-FE52E3659864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DCB35BC-E434-D370-7C56-14534224C364}"/>
              </a:ext>
            </a:extLst>
          </p:cNvPr>
          <p:cNvSpPr/>
          <p:nvPr/>
        </p:nvSpPr>
        <p:spPr>
          <a:xfrm>
            <a:off x="8492588" y="2822955"/>
            <a:ext cx="914400" cy="914400"/>
          </a:xfrm>
          <a:prstGeom prst="ellipse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585756F-7622-62C9-A138-E5419EB12526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C3FE768-9AE4-3767-D1B6-223F739FC5DE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3348E9A-39A4-7F61-F622-8EC4F3AF9BEC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96588" cy="19877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E616705-8BD5-3D7C-6EBB-466EA7839282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3280155"/>
            <a:ext cx="2396588" cy="10250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12AC6ECB-E63B-12DB-7BD4-C6D5BB45666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50448B3-A4D7-E86E-E3AC-181824AAC5E9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72382D9-6CE1-6707-411A-9BABB77B8735}"/>
              </a:ext>
            </a:extLst>
          </p:cNvPr>
          <p:cNvSpPr/>
          <p:nvPr/>
        </p:nvSpPr>
        <p:spPr>
          <a:xfrm>
            <a:off x="2068411" y="3852555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BDEB8CC-0E88-D70C-6A74-6DA080958C25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47764A5-E227-387F-A895-19E3A4760E1F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C2FE2BB-E024-9E9C-46FE-4F52CFBCCDD1}"/>
              </a:ext>
            </a:extLst>
          </p:cNvPr>
          <p:cNvSpPr txBox="1"/>
          <p:nvPr/>
        </p:nvSpPr>
        <p:spPr>
          <a:xfrm>
            <a:off x="3536542" y="918556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72B5CE-61CB-185F-1158-FF03C7566F7B}"/>
              </a:ext>
            </a:extLst>
          </p:cNvPr>
          <p:cNvSpPr txBox="1"/>
          <p:nvPr/>
        </p:nvSpPr>
        <p:spPr>
          <a:xfrm rot="3065731">
            <a:off x="2830458" y="1983183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38051D-D7D8-5194-FBFE-43E0B4CE75BA}"/>
              </a:ext>
            </a:extLst>
          </p:cNvPr>
          <p:cNvSpPr txBox="1"/>
          <p:nvPr/>
        </p:nvSpPr>
        <p:spPr>
          <a:xfrm>
            <a:off x="3537193" y="4353689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53CE5A-E5B4-89F4-C328-02EB6EC1B68D}"/>
              </a:ext>
            </a:extLst>
          </p:cNvPr>
          <p:cNvSpPr txBox="1"/>
          <p:nvPr/>
        </p:nvSpPr>
        <p:spPr>
          <a:xfrm rot="18328482">
            <a:off x="2808334" y="3246084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99DA54-21BC-70EF-AC5B-7B3834DD37C3}"/>
              </a:ext>
            </a:extLst>
          </p:cNvPr>
          <p:cNvSpPr txBox="1"/>
          <p:nvPr/>
        </p:nvSpPr>
        <p:spPr>
          <a:xfrm rot="1032241">
            <a:off x="6753635" y="1324415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ADAAD8-05AE-E068-E3D4-4B63C8848684}"/>
              </a:ext>
            </a:extLst>
          </p:cNvPr>
          <p:cNvSpPr txBox="1"/>
          <p:nvPr/>
        </p:nvSpPr>
        <p:spPr>
          <a:xfrm rot="19032986">
            <a:off x="6362347" y="3095489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36CFA81-762F-0974-7BDD-7E02660D271A}"/>
              </a:ext>
            </a:extLst>
          </p:cNvPr>
          <p:cNvSpPr/>
          <p:nvPr/>
        </p:nvSpPr>
        <p:spPr>
          <a:xfrm>
            <a:off x="8501805" y="1633845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2F2A2A2-EDE6-4426-30AA-7A45FE31CCEF}"/>
              </a:ext>
            </a:extLst>
          </p:cNvPr>
          <p:cNvCxnSpPr>
            <a:cxnSpLocks/>
            <a:stCxn id="6" idx="6"/>
            <a:endCxn id="30" idx="2"/>
          </p:cNvCxnSpPr>
          <p:nvPr/>
        </p:nvCxnSpPr>
        <p:spPr>
          <a:xfrm>
            <a:off x="6096000" y="1292431"/>
            <a:ext cx="2405805" cy="798614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32AFC8F-FCBD-7917-2F52-AEE28ADA4B73}"/>
              </a:ext>
            </a:extLst>
          </p:cNvPr>
          <p:cNvCxnSpPr>
            <a:cxnSpLocks/>
            <a:stCxn id="7" idx="6"/>
            <a:endCxn id="30" idx="2"/>
          </p:cNvCxnSpPr>
          <p:nvPr/>
        </p:nvCxnSpPr>
        <p:spPr>
          <a:xfrm flipV="1">
            <a:off x="6096000" y="2091045"/>
            <a:ext cx="2405805" cy="2214167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A4530779-32C6-743A-6B5F-E7ABE620A59F}"/>
              </a:ext>
            </a:extLst>
          </p:cNvPr>
          <p:cNvSpPr/>
          <p:nvPr/>
        </p:nvSpPr>
        <p:spPr>
          <a:xfrm>
            <a:off x="4867187" y="476251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4726C87-522E-DF3E-CBA9-1B25FF6A7327}"/>
              </a:ext>
            </a:extLst>
          </p:cNvPr>
          <p:cNvSpPr/>
          <p:nvPr/>
        </p:nvSpPr>
        <p:spPr>
          <a:xfrm>
            <a:off x="1804663" y="482436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87" name="Picture 86" descr="Cartoon of a cat&#10;&#10;AI-generated content may be incorrect.">
            <a:extLst>
              <a:ext uri="{FF2B5EF4-FFF2-40B4-BE49-F238E27FC236}">
                <a16:creationId xmlns:a16="http://schemas.microsoft.com/office/drawing/2014/main" id="{EDC929D9-4F96-6992-D3F0-33B88B2EC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336" y="2726983"/>
            <a:ext cx="1080000" cy="1080000"/>
          </a:xfrm>
          <a:prstGeom prst="rect">
            <a:avLst/>
          </a:prstGeom>
        </p:spPr>
      </p:pic>
      <p:pic>
        <p:nvPicPr>
          <p:cNvPr id="89" name="Picture 88" descr="A cartoon dog with a red collar&#10;&#10;AI-generated content may be incorrect.">
            <a:extLst>
              <a:ext uri="{FF2B5EF4-FFF2-40B4-BE49-F238E27FC236}">
                <a16:creationId xmlns:a16="http://schemas.microsoft.com/office/drawing/2014/main" id="{5762CA81-E43C-BF65-79CC-C878833DA7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024" y="1483091"/>
            <a:ext cx="953474" cy="10800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AEDCD820-E6C8-F4E9-BC64-DD59798F27B8}"/>
              </a:ext>
            </a:extLst>
          </p:cNvPr>
          <p:cNvSpPr txBox="1"/>
          <p:nvPr/>
        </p:nvSpPr>
        <p:spPr>
          <a:xfrm>
            <a:off x="42450" y="835231"/>
            <a:ext cx="17071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700" b="1" dirty="0"/>
              <a:t>Ear </a:t>
            </a:r>
          </a:p>
          <a:p>
            <a:pPr algn="ctr"/>
            <a:r>
              <a:rPr lang="en-US" sz="2700" b="1" dirty="0"/>
              <a:t>Length</a:t>
            </a:r>
            <a:endParaRPr lang="en-PH" sz="2700" b="1" dirty="0">
              <a:solidFill>
                <a:srgbClr val="002060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F4C4B86-EA2F-E24A-D8CE-8E1083AF0C84}"/>
              </a:ext>
            </a:extLst>
          </p:cNvPr>
          <p:cNvSpPr txBox="1"/>
          <p:nvPr/>
        </p:nvSpPr>
        <p:spPr>
          <a:xfrm>
            <a:off x="102435" y="3843547"/>
            <a:ext cx="17071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700" b="1" dirty="0"/>
              <a:t>Sharpness of Claw</a:t>
            </a:r>
            <a:endParaRPr lang="en-PH" sz="2700" b="1" dirty="0">
              <a:solidFill>
                <a:srgbClr val="00206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6BDBC6-68BC-DB62-B777-527E54D6C64B}"/>
              </a:ext>
            </a:extLst>
          </p:cNvPr>
          <p:cNvSpPr txBox="1"/>
          <p:nvPr/>
        </p:nvSpPr>
        <p:spPr>
          <a:xfrm>
            <a:off x="7208321" y="4003766"/>
            <a:ext cx="464626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000" dirty="0"/>
              <a:t>Because dogs have longer ears, the weight for </a:t>
            </a:r>
            <a:r>
              <a:rPr lang="en-US" sz="3000" b="1" dirty="0"/>
              <a:t>Ear length</a:t>
            </a:r>
            <a:r>
              <a:rPr lang="en-US" sz="3000" dirty="0"/>
              <a:t> has a stronger influence.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355875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13" grpId="0"/>
      <p:bldP spid="15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D703F-12FC-DBA3-0D92-477A9D1F6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A5BA56-616D-FD4A-6595-96AD2B5EF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65716B9-F78E-482E-CD6F-E29BD2A705B5}"/>
              </a:ext>
            </a:extLst>
          </p:cNvPr>
          <p:cNvSpPr/>
          <p:nvPr/>
        </p:nvSpPr>
        <p:spPr>
          <a:xfrm>
            <a:off x="2068411" y="835231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F561D0C-0B44-AB3F-8EF7-4DA4A57C3FE0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FF45979-D34D-F8A3-0BE7-01F361394836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70F5275-D8B1-FDBF-53D6-8DDCEE3CF7E0}"/>
              </a:ext>
            </a:extLst>
          </p:cNvPr>
          <p:cNvSpPr/>
          <p:nvPr/>
        </p:nvSpPr>
        <p:spPr>
          <a:xfrm>
            <a:off x="8492588" y="2822955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13A65F8-8212-FFC3-F427-0B26F7D8C771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D3C5418-6E7D-07D9-C73B-D119593A4EFB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7AD5803-82AE-F95C-8388-66C6650680A6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96588" cy="198772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0C7ABF-4770-3418-F163-967A3A1E27B1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3280155"/>
            <a:ext cx="2396588" cy="1025057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BFE074D-56F6-0151-08C7-DC4E9223CA28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8D37E35-3694-0368-59D5-979E84C3AAD5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7318F53-FE3C-49BD-9A89-D9732928CC69}"/>
              </a:ext>
            </a:extLst>
          </p:cNvPr>
          <p:cNvSpPr/>
          <p:nvPr/>
        </p:nvSpPr>
        <p:spPr>
          <a:xfrm>
            <a:off x="2068411" y="3852555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BF4639-9068-1C75-39DA-F3C8192A05CC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301DB9-8C04-AFE7-31C7-EDA54C9DD519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EF16DD4-8137-79F0-4ADD-CE0B03477391}"/>
              </a:ext>
            </a:extLst>
          </p:cNvPr>
          <p:cNvSpPr txBox="1"/>
          <p:nvPr/>
        </p:nvSpPr>
        <p:spPr>
          <a:xfrm>
            <a:off x="3536542" y="918556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1E0DA2-4FBB-1274-8E2D-004C378C0BCF}"/>
              </a:ext>
            </a:extLst>
          </p:cNvPr>
          <p:cNvSpPr txBox="1"/>
          <p:nvPr/>
        </p:nvSpPr>
        <p:spPr>
          <a:xfrm rot="3065731">
            <a:off x="2830458" y="1983183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7D4314-67B0-1B6D-3901-C64FE8801530}"/>
              </a:ext>
            </a:extLst>
          </p:cNvPr>
          <p:cNvSpPr txBox="1"/>
          <p:nvPr/>
        </p:nvSpPr>
        <p:spPr>
          <a:xfrm>
            <a:off x="3537193" y="4353689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687D40-E4BE-61A2-8140-F202A6579FD4}"/>
              </a:ext>
            </a:extLst>
          </p:cNvPr>
          <p:cNvSpPr txBox="1"/>
          <p:nvPr/>
        </p:nvSpPr>
        <p:spPr>
          <a:xfrm rot="18328482">
            <a:off x="2808334" y="3246084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7A3F37-8A4B-E30E-968A-1CABADED460E}"/>
              </a:ext>
            </a:extLst>
          </p:cNvPr>
          <p:cNvSpPr txBox="1"/>
          <p:nvPr/>
        </p:nvSpPr>
        <p:spPr>
          <a:xfrm rot="1032241">
            <a:off x="6753635" y="1324415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0A8DD6-FE41-CFC0-315E-2654B11C4259}"/>
              </a:ext>
            </a:extLst>
          </p:cNvPr>
          <p:cNvSpPr txBox="1"/>
          <p:nvPr/>
        </p:nvSpPr>
        <p:spPr>
          <a:xfrm rot="19032986">
            <a:off x="6362347" y="3095489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7D7D536-F346-0DAD-18EA-7A0B492DC39F}"/>
              </a:ext>
            </a:extLst>
          </p:cNvPr>
          <p:cNvSpPr/>
          <p:nvPr/>
        </p:nvSpPr>
        <p:spPr>
          <a:xfrm>
            <a:off x="8501805" y="1633845"/>
            <a:ext cx="914400" cy="914400"/>
          </a:xfrm>
          <a:prstGeom prst="ellipse">
            <a:avLst/>
          </a:prstGeom>
          <a:solidFill>
            <a:schemeClr val="accent6">
              <a:alpha val="3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A893E21-7018-B510-78C3-91FA0EB68181}"/>
              </a:ext>
            </a:extLst>
          </p:cNvPr>
          <p:cNvCxnSpPr>
            <a:cxnSpLocks/>
            <a:stCxn id="6" idx="6"/>
            <a:endCxn id="30" idx="2"/>
          </p:cNvCxnSpPr>
          <p:nvPr/>
        </p:nvCxnSpPr>
        <p:spPr>
          <a:xfrm>
            <a:off x="6096000" y="1292431"/>
            <a:ext cx="2405805" cy="7986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AD34252-4B46-A184-25C4-F669D1CFADA0}"/>
              </a:ext>
            </a:extLst>
          </p:cNvPr>
          <p:cNvCxnSpPr>
            <a:cxnSpLocks/>
            <a:stCxn id="7" idx="6"/>
            <a:endCxn id="30" idx="2"/>
          </p:cNvCxnSpPr>
          <p:nvPr/>
        </p:nvCxnSpPr>
        <p:spPr>
          <a:xfrm flipV="1">
            <a:off x="6096000" y="2091045"/>
            <a:ext cx="2405805" cy="221416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B024C91-BDE0-45CD-83AE-78471FA23B21}"/>
              </a:ext>
            </a:extLst>
          </p:cNvPr>
          <p:cNvSpPr/>
          <p:nvPr/>
        </p:nvSpPr>
        <p:spPr>
          <a:xfrm>
            <a:off x="4867187" y="476251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B4F8A70-5606-0E24-1A21-CDFD00E14A99}"/>
              </a:ext>
            </a:extLst>
          </p:cNvPr>
          <p:cNvSpPr/>
          <p:nvPr/>
        </p:nvSpPr>
        <p:spPr>
          <a:xfrm>
            <a:off x="1804663" y="482436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87" name="Picture 86" descr="Cartoon of a cat&#10;&#10;AI-generated content may be incorrect.">
            <a:extLst>
              <a:ext uri="{FF2B5EF4-FFF2-40B4-BE49-F238E27FC236}">
                <a16:creationId xmlns:a16="http://schemas.microsoft.com/office/drawing/2014/main" id="{17A1222A-5758-A8C1-E0E5-D6FAC0419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336" y="2726983"/>
            <a:ext cx="1080000" cy="1080000"/>
          </a:xfrm>
          <a:prstGeom prst="rect">
            <a:avLst/>
          </a:prstGeom>
        </p:spPr>
      </p:pic>
      <p:pic>
        <p:nvPicPr>
          <p:cNvPr id="89" name="Picture 88" descr="A cartoon dog with a red collar&#10;&#10;AI-generated content may be incorrect.">
            <a:extLst>
              <a:ext uri="{FF2B5EF4-FFF2-40B4-BE49-F238E27FC236}">
                <a16:creationId xmlns:a16="http://schemas.microsoft.com/office/drawing/2014/main" id="{3ECBF626-3896-B87A-F3EA-C78A672DD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024" y="1483091"/>
            <a:ext cx="953474" cy="10800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7A918944-CEF6-B3E8-2C9C-60D10E8426CD}"/>
              </a:ext>
            </a:extLst>
          </p:cNvPr>
          <p:cNvSpPr txBox="1"/>
          <p:nvPr/>
        </p:nvSpPr>
        <p:spPr>
          <a:xfrm>
            <a:off x="42450" y="835231"/>
            <a:ext cx="17071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700" b="1" dirty="0"/>
              <a:t>Ear </a:t>
            </a:r>
          </a:p>
          <a:p>
            <a:pPr algn="ctr"/>
            <a:r>
              <a:rPr lang="en-US" sz="2700" b="1" dirty="0"/>
              <a:t>Length</a:t>
            </a:r>
            <a:endParaRPr lang="en-PH" sz="2700" b="1" dirty="0">
              <a:solidFill>
                <a:srgbClr val="002060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120E97F-01E2-9DF2-9BDC-8E641AB24536}"/>
              </a:ext>
            </a:extLst>
          </p:cNvPr>
          <p:cNvSpPr txBox="1"/>
          <p:nvPr/>
        </p:nvSpPr>
        <p:spPr>
          <a:xfrm>
            <a:off x="102435" y="3843547"/>
            <a:ext cx="17071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700" b="1" dirty="0"/>
              <a:t>Sharpness of Claw</a:t>
            </a:r>
            <a:endParaRPr lang="en-PH" sz="2700" b="1" dirty="0">
              <a:solidFill>
                <a:srgbClr val="0020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8979F5-FD92-C063-8883-8D4745B3CFD7}"/>
              </a:ext>
            </a:extLst>
          </p:cNvPr>
          <p:cNvSpPr txBox="1"/>
          <p:nvPr/>
        </p:nvSpPr>
        <p:spPr>
          <a:xfrm>
            <a:off x="7208321" y="4003766"/>
            <a:ext cx="464626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000" dirty="0"/>
              <a:t>And because cats have sharper claws, the weight for </a:t>
            </a:r>
            <a:r>
              <a:rPr lang="en-US" sz="3000" b="1" dirty="0"/>
              <a:t>Sharpness of Claws </a:t>
            </a:r>
            <a:r>
              <a:rPr lang="en-US" sz="3000" dirty="0"/>
              <a:t>has a stronger influence.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297065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13" grpId="0"/>
      <p:bldP spid="15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36F171-0126-F85F-E16A-CD1A073A0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4800E1-782D-7E74-405F-03563808C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62E1220-470D-3ECE-415B-93DC834883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Biases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D91FC38-3618-EA8F-8AAC-1C056EDD0D67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F4B98B-D689-DDA2-55F1-F0EAE7BAC7CE}"/>
              </a:ext>
            </a:extLst>
          </p:cNvPr>
          <p:cNvSpPr txBox="1"/>
          <p:nvPr/>
        </p:nvSpPr>
        <p:spPr>
          <a:xfrm>
            <a:off x="984115" y="1380901"/>
            <a:ext cx="10223769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000" b="1" dirty="0">
                <a:solidFill>
                  <a:srgbClr val="002060"/>
                </a:solidFill>
              </a:rPr>
              <a:t>Biases</a:t>
            </a:r>
            <a:r>
              <a:rPr lang="en-US" sz="3000" dirty="0"/>
              <a:t> are additional units that can activate neurons </a:t>
            </a:r>
            <a:r>
              <a:rPr lang="en-US" sz="3000" b="1" dirty="0">
                <a:solidFill>
                  <a:srgbClr val="FF0000"/>
                </a:solidFill>
              </a:rPr>
              <a:t>even if an input is zero</a:t>
            </a:r>
            <a:r>
              <a:rPr lang="en-US" sz="3000" dirty="0"/>
              <a:t>. They are </a:t>
            </a:r>
            <a:r>
              <a:rPr lang="en-US" sz="3000" b="1" dirty="0">
                <a:solidFill>
                  <a:srgbClr val="002060"/>
                </a:solidFill>
              </a:rPr>
              <a:t>entirely separate </a:t>
            </a:r>
            <a:r>
              <a:rPr lang="en-US" sz="3000" dirty="0"/>
              <a:t>from the network but they are </a:t>
            </a:r>
            <a:r>
              <a:rPr lang="en-US" sz="3000" b="1" dirty="0">
                <a:solidFill>
                  <a:srgbClr val="002060"/>
                </a:solidFill>
              </a:rPr>
              <a:t>not optional</a:t>
            </a:r>
            <a:r>
              <a:rPr lang="en-US" sz="3000" dirty="0"/>
              <a:t>.</a:t>
            </a:r>
          </a:p>
          <a:p>
            <a:pPr fontAlgn="base"/>
            <a:endParaRPr lang="en-US" sz="3000" dirty="0"/>
          </a:p>
          <a:p>
            <a:pPr fontAlgn="base"/>
            <a:r>
              <a:rPr lang="en-US" sz="3000" dirty="0"/>
              <a:t>When a bias is added, even if the previous unit has a value of zero, the bias </a:t>
            </a:r>
            <a:r>
              <a:rPr lang="en-US" sz="3000" b="1" dirty="0">
                <a:solidFill>
                  <a:srgbClr val="002060"/>
                </a:solidFill>
              </a:rPr>
              <a:t>will activate a signal and push the data forward</a:t>
            </a:r>
          </a:p>
          <a:p>
            <a:pPr fontAlgn="base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63264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2AAEC-4DC0-57CD-92FA-51A969B1F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6A7363-94BF-BD3A-7F7E-A9F5BDCB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8041E0-C85C-FDDF-F507-8FCEF81A61A3}"/>
              </a:ext>
            </a:extLst>
          </p:cNvPr>
          <p:cNvSpPr/>
          <p:nvPr/>
        </p:nvSpPr>
        <p:spPr>
          <a:xfrm>
            <a:off x="2068411" y="835231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21DECB-601B-61AD-A1EF-7784CD848583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52E5323-E529-5C90-F509-FEC8CA1B8F4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15B3FD9-7EF2-F03F-E8C6-9F29C231E211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08E1BC6-EBB4-62CA-4E83-DE53A2F4EF43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1F046DB-E555-E13C-FDA6-4A194948947F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D4D708F-B7F9-D10F-4C5E-3851BEE40806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77044" cy="16793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4E57B99-2E0B-8976-AB23-5A9C454592BE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2971800"/>
            <a:ext cx="2377044" cy="1333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D9194E56-0E1C-560D-362E-E39A9F7260A7}"/>
              </a:ext>
            </a:extLst>
          </p:cNvPr>
          <p:cNvSpPr/>
          <p:nvPr/>
        </p:nvSpPr>
        <p:spPr>
          <a:xfrm>
            <a:off x="2068411" y="3852555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0E99802-BBFB-6987-BDC8-82D5ED11F295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05B3AE-9396-07A6-C97B-F92B4B1B6053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7A2831F0-7FE9-41CA-C757-E9B68BB70AAF}"/>
              </a:ext>
            </a:extLst>
          </p:cNvPr>
          <p:cNvGrpSpPr/>
          <p:nvPr/>
        </p:nvGrpSpPr>
        <p:grpSpPr>
          <a:xfrm>
            <a:off x="3767086" y="72639"/>
            <a:ext cx="4705958" cy="4232573"/>
            <a:chOff x="3767086" y="72639"/>
            <a:chExt cx="4705958" cy="423257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54024BE-611E-DC4E-73B0-F748AEAF4ABA}"/>
                </a:ext>
              </a:extLst>
            </p:cNvPr>
            <p:cNvSpPr txBox="1"/>
            <p:nvPr/>
          </p:nvSpPr>
          <p:spPr>
            <a:xfrm rot="4761914">
              <a:off x="4539704" y="225994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7030A0"/>
                  </a:solidFill>
                </a:rPr>
                <a:t>bias (</a:t>
              </a:r>
              <a:r>
                <a:rPr lang="en-US" b="1" i="1" dirty="0">
                  <a:solidFill>
                    <a:srgbClr val="7030A0"/>
                  </a:solidFill>
                </a:rPr>
                <a:t>b</a:t>
              </a:r>
              <a:r>
                <a:rPr lang="en-US" i="1" dirty="0">
                  <a:solidFill>
                    <a:srgbClr val="7030A0"/>
                  </a:solidFill>
                </a:rPr>
                <a:t>)</a:t>
              </a:r>
              <a:endParaRPr lang="en-PH" i="1" dirty="0">
                <a:solidFill>
                  <a:srgbClr val="7030A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2F6A83C-6B62-99B7-FAD2-B376EDBC8DBB}"/>
                    </a:ext>
                  </a:extLst>
                </p:cNvPr>
                <p:cNvSpPr/>
                <p:nvPr/>
              </p:nvSpPr>
              <p:spPr>
                <a:xfrm>
                  <a:off x="3767086" y="72639"/>
                  <a:ext cx="630237" cy="605255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5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PH" sz="2500" dirty="0"/>
                </a:p>
              </p:txBody>
            </p:sp>
          </mc:Choice>
          <mc:Fallback xmlns="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2F6A83C-6B62-99B7-FAD2-B376EDBC8DB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7086" y="72639"/>
                  <a:ext cx="630237" cy="605255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01126B57-6495-3638-EE4B-BF16AC40C64B}"/>
                    </a:ext>
                  </a:extLst>
                </p:cNvPr>
                <p:cNvSpPr/>
                <p:nvPr/>
              </p:nvSpPr>
              <p:spPr>
                <a:xfrm>
                  <a:off x="6969403" y="73137"/>
                  <a:ext cx="630237" cy="605255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5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PH" sz="2500" dirty="0"/>
                </a:p>
              </p:txBody>
            </p:sp>
          </mc:Choice>
          <mc:Fallback xmlns="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01126B57-6495-3638-EE4B-BF16AC40C6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9403" y="73137"/>
                  <a:ext cx="630237" cy="605255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33C4811-1FB7-F044-A412-32229FF501C5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4397323" y="375267"/>
              <a:ext cx="784277" cy="91716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B54E96F-B49E-7105-E37A-8584577AB75F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4397323" y="375267"/>
              <a:ext cx="784277" cy="392994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F5EE4D9-F7AC-7738-BDF8-1E9BB8F3327B}"/>
                </a:ext>
              </a:extLst>
            </p:cNvPr>
            <p:cNvCxnSpPr>
              <a:cxnSpLocks/>
              <a:stCxn id="21" idx="6"/>
            </p:cNvCxnSpPr>
            <p:nvPr/>
          </p:nvCxnSpPr>
          <p:spPr>
            <a:xfrm>
              <a:off x="7599640" y="375765"/>
              <a:ext cx="873404" cy="259603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82B65B1-A5FF-2224-644E-A5CDF70533E2}"/>
                </a:ext>
              </a:extLst>
            </p:cNvPr>
            <p:cNvSpPr txBox="1"/>
            <p:nvPr/>
          </p:nvSpPr>
          <p:spPr>
            <a:xfrm rot="4164340">
              <a:off x="7254409" y="112705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7030A0"/>
                  </a:solidFill>
                </a:rPr>
                <a:t>bias (</a:t>
              </a:r>
              <a:r>
                <a:rPr lang="en-US" b="1" i="1" dirty="0">
                  <a:solidFill>
                    <a:srgbClr val="7030A0"/>
                  </a:solidFill>
                </a:rPr>
                <a:t>b</a:t>
              </a:r>
              <a:r>
                <a:rPr lang="en-US" i="1" dirty="0">
                  <a:solidFill>
                    <a:srgbClr val="7030A0"/>
                  </a:solidFill>
                </a:rPr>
                <a:t>)</a:t>
              </a:r>
              <a:endParaRPr lang="en-PH" i="1" dirty="0">
                <a:solidFill>
                  <a:srgbClr val="7030A0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E96C31-F875-70CE-489D-E58BA315DC7B}"/>
                </a:ext>
              </a:extLst>
            </p:cNvPr>
            <p:cNvSpPr txBox="1"/>
            <p:nvPr/>
          </p:nvSpPr>
          <p:spPr>
            <a:xfrm rot="2951258">
              <a:off x="4414558" y="50529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7030A0"/>
                  </a:solidFill>
                </a:rPr>
                <a:t>bias (</a:t>
              </a:r>
              <a:r>
                <a:rPr lang="en-US" b="1" i="1" dirty="0">
                  <a:solidFill>
                    <a:srgbClr val="7030A0"/>
                  </a:solidFill>
                </a:rPr>
                <a:t>b</a:t>
              </a:r>
              <a:r>
                <a:rPr lang="en-US" i="1" dirty="0">
                  <a:solidFill>
                    <a:srgbClr val="7030A0"/>
                  </a:solidFill>
                </a:rPr>
                <a:t>)</a:t>
              </a:r>
              <a:endParaRPr lang="en-PH" i="1" dirty="0">
                <a:solidFill>
                  <a:srgbClr val="7030A0"/>
                </a:solidFill>
              </a:endParaRPr>
            </a:p>
          </p:txBody>
        </p:sp>
      </p:grpSp>
      <p:pic>
        <p:nvPicPr>
          <p:cNvPr id="28" name="Picture 27" descr="Cartoon of a cat&#10;&#10;AI-generated content may be incorrect.">
            <a:extLst>
              <a:ext uri="{FF2B5EF4-FFF2-40B4-BE49-F238E27FC236}">
                <a16:creationId xmlns:a16="http://schemas.microsoft.com/office/drawing/2014/main" id="{7F280AFD-7D83-4FCA-4640-D297E59453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336" y="2726983"/>
            <a:ext cx="1080000" cy="1080000"/>
          </a:xfrm>
          <a:prstGeom prst="rect">
            <a:avLst/>
          </a:prstGeom>
        </p:spPr>
      </p:pic>
      <p:pic>
        <p:nvPicPr>
          <p:cNvPr id="30" name="Picture 29" descr="A cartoon dog with a red collar&#10;&#10;AI-generated content may be incorrect.">
            <a:extLst>
              <a:ext uri="{FF2B5EF4-FFF2-40B4-BE49-F238E27FC236}">
                <a16:creationId xmlns:a16="http://schemas.microsoft.com/office/drawing/2014/main" id="{BD6D9110-0955-DC6B-8044-5297FCCC78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024" y="1483091"/>
            <a:ext cx="953474" cy="1080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1BE591C-6D71-4FC6-12DE-FA4BCB577524}"/>
              </a:ext>
            </a:extLst>
          </p:cNvPr>
          <p:cNvSpPr txBox="1"/>
          <p:nvPr/>
        </p:nvSpPr>
        <p:spPr>
          <a:xfrm>
            <a:off x="42450" y="835231"/>
            <a:ext cx="170713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700" b="1" dirty="0"/>
              <a:t>Bark Level</a:t>
            </a:r>
            <a:endParaRPr lang="en-PH" sz="2700" b="1" dirty="0">
              <a:solidFill>
                <a:srgbClr val="00206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2FD2D3-E817-33F6-6624-2D29E6F98FD2}"/>
              </a:ext>
            </a:extLst>
          </p:cNvPr>
          <p:cNvSpPr txBox="1"/>
          <p:nvPr/>
        </p:nvSpPr>
        <p:spPr>
          <a:xfrm>
            <a:off x="102435" y="3843547"/>
            <a:ext cx="170713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700" b="1" dirty="0"/>
              <a:t>Purr Level</a:t>
            </a:r>
            <a:endParaRPr lang="en-PH" sz="27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D2E84E-4DCD-2CCF-E097-1CC10270E7EC}"/>
              </a:ext>
            </a:extLst>
          </p:cNvPr>
          <p:cNvSpPr txBox="1"/>
          <p:nvPr/>
        </p:nvSpPr>
        <p:spPr>
          <a:xfrm>
            <a:off x="7208321" y="4003766"/>
            <a:ext cx="464626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000" dirty="0"/>
              <a:t>Because </a:t>
            </a:r>
            <a:r>
              <a:rPr lang="en-US" sz="3000" b="1" dirty="0">
                <a:solidFill>
                  <a:srgbClr val="002060"/>
                </a:solidFill>
              </a:rPr>
              <a:t>dogs do not purr</a:t>
            </a:r>
            <a:r>
              <a:rPr lang="en-US" sz="3000" dirty="0"/>
              <a:t>, adding a </a:t>
            </a:r>
            <a:r>
              <a:rPr lang="en-US" sz="3000" b="1" dirty="0">
                <a:solidFill>
                  <a:srgbClr val="7030A0"/>
                </a:solidFill>
              </a:rPr>
              <a:t>bias</a:t>
            </a:r>
            <a:r>
              <a:rPr lang="en-US" sz="3000" dirty="0"/>
              <a:t> prevents neurons from producing a zero output. 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3157939-4CE7-69A7-AB12-7AC90DA941A6}"/>
              </a:ext>
            </a:extLst>
          </p:cNvPr>
          <p:cNvSpPr/>
          <p:nvPr/>
        </p:nvSpPr>
        <p:spPr>
          <a:xfrm>
            <a:off x="8469637" y="1456894"/>
            <a:ext cx="914400" cy="914400"/>
          </a:xfrm>
          <a:prstGeom prst="ellipse">
            <a:avLst/>
          </a:prstGeom>
          <a:solidFill>
            <a:schemeClr val="accent6">
              <a:alpha val="3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860EF8-C91B-9236-0BC6-710D818DA018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6096000" y="1292431"/>
            <a:ext cx="2373637" cy="6216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E770FB-8132-F798-3033-A31868C687B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6096000" y="1914094"/>
            <a:ext cx="2373637" cy="23911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194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DA3FA-ACD4-AF6C-F071-E2D25371F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D61DFA-4F1F-35E4-E4E0-96B375977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C158704-10AA-BE4B-A22C-80CB9D1587A3}"/>
              </a:ext>
            </a:extLst>
          </p:cNvPr>
          <p:cNvSpPr/>
          <p:nvPr/>
        </p:nvSpPr>
        <p:spPr>
          <a:xfrm>
            <a:off x="2068411" y="835231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8A1AFC9-FF45-AAF6-9195-FAED043F94F7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FA35F20-6079-D2D5-A27F-5C498A75D82B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5C579D-2D31-CFAD-30FF-BF3BD36168C7}"/>
              </a:ext>
            </a:extLst>
          </p:cNvPr>
          <p:cNvSpPr/>
          <p:nvPr/>
        </p:nvSpPr>
        <p:spPr>
          <a:xfrm>
            <a:off x="8501805" y="2740928"/>
            <a:ext cx="914400" cy="914400"/>
          </a:xfrm>
          <a:prstGeom prst="ellipse">
            <a:avLst/>
          </a:prstGeom>
          <a:solidFill>
            <a:schemeClr val="accent6">
              <a:alpha val="3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4663D6C-409E-7529-9001-4730A4A12C8E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06600C-D0B9-3CEE-905A-A360908C17D3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F460F02-785F-C173-6954-90E414349963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405805" cy="190569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DB71781-1493-3F47-FA26-1717488366F7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3198128"/>
            <a:ext cx="2405805" cy="11070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4FFA009E-93D5-F16B-BCD0-69E8C3D35600}"/>
              </a:ext>
            </a:extLst>
          </p:cNvPr>
          <p:cNvSpPr/>
          <p:nvPr/>
        </p:nvSpPr>
        <p:spPr>
          <a:xfrm>
            <a:off x="2068411" y="3852555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7E0B216-C3AA-715B-5B71-6F859198914B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92D594-5633-0541-77FA-2D5E9587789D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1D76EFC5-8556-5878-406E-9EFA14FEF5B2}"/>
              </a:ext>
            </a:extLst>
          </p:cNvPr>
          <p:cNvGrpSpPr/>
          <p:nvPr/>
        </p:nvGrpSpPr>
        <p:grpSpPr>
          <a:xfrm>
            <a:off x="3767086" y="72639"/>
            <a:ext cx="4734719" cy="4232573"/>
            <a:chOff x="3767086" y="72639"/>
            <a:chExt cx="4734719" cy="423257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AC06B9-9433-2F97-0192-5B0BAFCB7EFF}"/>
                </a:ext>
              </a:extLst>
            </p:cNvPr>
            <p:cNvSpPr txBox="1"/>
            <p:nvPr/>
          </p:nvSpPr>
          <p:spPr>
            <a:xfrm rot="4761914">
              <a:off x="4539704" y="225994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7030A0"/>
                  </a:solidFill>
                </a:rPr>
                <a:t>bias (</a:t>
              </a:r>
              <a:r>
                <a:rPr lang="en-US" b="1" i="1" dirty="0">
                  <a:solidFill>
                    <a:srgbClr val="7030A0"/>
                  </a:solidFill>
                </a:rPr>
                <a:t>b</a:t>
              </a:r>
              <a:r>
                <a:rPr lang="en-US" i="1" dirty="0">
                  <a:solidFill>
                    <a:srgbClr val="7030A0"/>
                  </a:solidFill>
                </a:rPr>
                <a:t>)</a:t>
              </a:r>
              <a:endParaRPr lang="en-PH" i="1" dirty="0">
                <a:solidFill>
                  <a:srgbClr val="7030A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8829F28B-1A48-6DC9-8844-D9C31F68464E}"/>
                    </a:ext>
                  </a:extLst>
                </p:cNvPr>
                <p:cNvSpPr/>
                <p:nvPr/>
              </p:nvSpPr>
              <p:spPr>
                <a:xfrm>
                  <a:off x="3767086" y="72639"/>
                  <a:ext cx="630237" cy="605255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5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PH" sz="2500" dirty="0"/>
                </a:p>
              </p:txBody>
            </p:sp>
          </mc:Choice>
          <mc:Fallback xmlns="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8829F28B-1A48-6DC9-8844-D9C31F6846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7086" y="72639"/>
                  <a:ext cx="630237" cy="605255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BBF7576E-1E6C-270E-C16F-C8CC56B78FF5}"/>
                    </a:ext>
                  </a:extLst>
                </p:cNvPr>
                <p:cNvSpPr/>
                <p:nvPr/>
              </p:nvSpPr>
              <p:spPr>
                <a:xfrm>
                  <a:off x="6969403" y="73137"/>
                  <a:ext cx="630237" cy="605255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5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PH" sz="2500" dirty="0"/>
                </a:p>
              </p:txBody>
            </p:sp>
          </mc:Choice>
          <mc:Fallback xmlns="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BBF7576E-1E6C-270E-C16F-C8CC56B78F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9403" y="73137"/>
                  <a:ext cx="630237" cy="605255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AEE7730-46C0-E739-0790-C62340F367F4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4397323" y="375267"/>
              <a:ext cx="784277" cy="91716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751279-9624-F58C-5A38-9224C911EBDF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4397323" y="375267"/>
              <a:ext cx="784277" cy="392994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32168E7-B305-DFA7-2D33-9DB079512902}"/>
                </a:ext>
              </a:extLst>
            </p:cNvPr>
            <p:cNvCxnSpPr>
              <a:cxnSpLocks/>
              <a:stCxn id="21" idx="6"/>
              <a:endCxn id="14" idx="2"/>
            </p:cNvCxnSpPr>
            <p:nvPr/>
          </p:nvCxnSpPr>
          <p:spPr>
            <a:xfrm>
              <a:off x="7599640" y="375765"/>
              <a:ext cx="902165" cy="282236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FE3D8EB-8A47-1642-68C0-6C7279886460}"/>
                </a:ext>
              </a:extLst>
            </p:cNvPr>
            <p:cNvSpPr txBox="1"/>
            <p:nvPr/>
          </p:nvSpPr>
          <p:spPr>
            <a:xfrm rot="4164340">
              <a:off x="7254409" y="112705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7030A0"/>
                  </a:solidFill>
                </a:rPr>
                <a:t>bias (</a:t>
              </a:r>
              <a:r>
                <a:rPr lang="en-US" b="1" i="1" dirty="0">
                  <a:solidFill>
                    <a:srgbClr val="7030A0"/>
                  </a:solidFill>
                </a:rPr>
                <a:t>b</a:t>
              </a:r>
              <a:r>
                <a:rPr lang="en-US" i="1" dirty="0">
                  <a:solidFill>
                    <a:srgbClr val="7030A0"/>
                  </a:solidFill>
                </a:rPr>
                <a:t>)</a:t>
              </a:r>
              <a:endParaRPr lang="en-PH" i="1" dirty="0">
                <a:solidFill>
                  <a:srgbClr val="7030A0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7CBFB66-4C07-444C-DC13-0051B3C3CB97}"/>
                </a:ext>
              </a:extLst>
            </p:cNvPr>
            <p:cNvSpPr txBox="1"/>
            <p:nvPr/>
          </p:nvSpPr>
          <p:spPr>
            <a:xfrm rot="2951258">
              <a:off x="4414558" y="50529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7030A0"/>
                  </a:solidFill>
                </a:rPr>
                <a:t>bias (</a:t>
              </a:r>
              <a:r>
                <a:rPr lang="en-US" b="1" i="1" dirty="0">
                  <a:solidFill>
                    <a:srgbClr val="7030A0"/>
                  </a:solidFill>
                </a:rPr>
                <a:t>b</a:t>
              </a:r>
              <a:r>
                <a:rPr lang="en-US" i="1" dirty="0">
                  <a:solidFill>
                    <a:srgbClr val="7030A0"/>
                  </a:solidFill>
                </a:rPr>
                <a:t>)</a:t>
              </a:r>
              <a:endParaRPr lang="en-PH" i="1" dirty="0">
                <a:solidFill>
                  <a:srgbClr val="7030A0"/>
                </a:solidFill>
              </a:endParaRPr>
            </a:p>
          </p:txBody>
        </p:sp>
      </p:grpSp>
      <p:pic>
        <p:nvPicPr>
          <p:cNvPr id="28" name="Picture 27" descr="Cartoon of a cat&#10;&#10;AI-generated content may be incorrect.">
            <a:extLst>
              <a:ext uri="{FF2B5EF4-FFF2-40B4-BE49-F238E27FC236}">
                <a16:creationId xmlns:a16="http://schemas.microsoft.com/office/drawing/2014/main" id="{41B57998-A71B-F388-F517-4E63D5ECFA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336" y="2726983"/>
            <a:ext cx="1080000" cy="1080000"/>
          </a:xfrm>
          <a:prstGeom prst="rect">
            <a:avLst/>
          </a:prstGeom>
        </p:spPr>
      </p:pic>
      <p:pic>
        <p:nvPicPr>
          <p:cNvPr id="30" name="Picture 29" descr="A cartoon dog with a red collar&#10;&#10;AI-generated content may be incorrect.">
            <a:extLst>
              <a:ext uri="{FF2B5EF4-FFF2-40B4-BE49-F238E27FC236}">
                <a16:creationId xmlns:a16="http://schemas.microsoft.com/office/drawing/2014/main" id="{62AD935C-E50C-ACB3-7889-5D503F88AD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024" y="1483091"/>
            <a:ext cx="953474" cy="1080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55B3702-FD48-137F-E357-B087A1DBA526}"/>
              </a:ext>
            </a:extLst>
          </p:cNvPr>
          <p:cNvSpPr txBox="1"/>
          <p:nvPr/>
        </p:nvSpPr>
        <p:spPr>
          <a:xfrm>
            <a:off x="42450" y="835231"/>
            <a:ext cx="170713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700" b="1" dirty="0"/>
              <a:t>Bark Level</a:t>
            </a:r>
            <a:endParaRPr lang="en-PH" sz="2700" b="1" dirty="0">
              <a:solidFill>
                <a:srgbClr val="00206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A226D0-F8E3-4CEF-AE93-58BF3033A20F}"/>
              </a:ext>
            </a:extLst>
          </p:cNvPr>
          <p:cNvSpPr txBox="1"/>
          <p:nvPr/>
        </p:nvSpPr>
        <p:spPr>
          <a:xfrm>
            <a:off x="102435" y="3843547"/>
            <a:ext cx="170713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700" b="1" dirty="0"/>
              <a:t>Purr Level</a:t>
            </a:r>
            <a:endParaRPr lang="en-PH" sz="27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B7F92-C90C-7826-5E87-AC1E347F444B}"/>
              </a:ext>
            </a:extLst>
          </p:cNvPr>
          <p:cNvSpPr txBox="1"/>
          <p:nvPr/>
        </p:nvSpPr>
        <p:spPr>
          <a:xfrm>
            <a:off x="7208321" y="4003766"/>
            <a:ext cx="464626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000" dirty="0"/>
              <a:t>And because </a:t>
            </a:r>
            <a:r>
              <a:rPr lang="en-US" sz="3000" b="1" dirty="0">
                <a:solidFill>
                  <a:srgbClr val="002060"/>
                </a:solidFill>
              </a:rPr>
              <a:t>cats do not bark</a:t>
            </a:r>
            <a:r>
              <a:rPr lang="en-US" sz="3000" dirty="0"/>
              <a:t>, adding a </a:t>
            </a:r>
            <a:r>
              <a:rPr lang="en-US" sz="3000" b="1" dirty="0">
                <a:solidFill>
                  <a:srgbClr val="7030A0"/>
                </a:solidFill>
              </a:rPr>
              <a:t>bias</a:t>
            </a:r>
            <a:r>
              <a:rPr lang="en-US" sz="3000" dirty="0"/>
              <a:t> also prevents neurons from producing a zero output.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271C0DC-7FBA-7F9A-10BA-FF737EB9F457}"/>
              </a:ext>
            </a:extLst>
          </p:cNvPr>
          <p:cNvSpPr/>
          <p:nvPr/>
        </p:nvSpPr>
        <p:spPr>
          <a:xfrm>
            <a:off x="8501805" y="1633845"/>
            <a:ext cx="914400" cy="914400"/>
          </a:xfrm>
          <a:prstGeom prst="ellipse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1150D3-98AE-D23F-77D3-6DC79BAE1EE4}"/>
              </a:ext>
            </a:extLst>
          </p:cNvPr>
          <p:cNvCxnSpPr>
            <a:cxnSpLocks/>
            <a:endCxn id="3" idx="2"/>
          </p:cNvCxnSpPr>
          <p:nvPr/>
        </p:nvCxnSpPr>
        <p:spPr>
          <a:xfrm>
            <a:off x="6096000" y="1292431"/>
            <a:ext cx="2405805" cy="7986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A325A2-C779-D2CF-24CB-28BA317E2D39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6096000" y="2091045"/>
            <a:ext cx="2405805" cy="221416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19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BC5E32-1C27-7CF8-03CB-154DBC32B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0AAC7B-8B6F-C6BF-A593-6B8F033C6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9001D99-813D-8B64-B7DA-D73968C87B04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pic>
        <p:nvPicPr>
          <p:cNvPr id="9" name="Picture 8" descr="A diagram of a network with Great Pyramid of Giza in the background&#10;&#10;AI-generated content may be incorrect.">
            <a:extLst>
              <a:ext uri="{FF2B5EF4-FFF2-40B4-BE49-F238E27FC236}">
                <a16:creationId xmlns:a16="http://schemas.microsoft.com/office/drawing/2014/main" id="{56EDBC76-DDBC-03F5-FD62-FCE7C8BD67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00" y="206599"/>
            <a:ext cx="5760000" cy="576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E4ABD3-1DF0-0DFF-C723-88D7893988F0}"/>
              </a:ext>
            </a:extLst>
          </p:cNvPr>
          <p:cNvSpPr txBox="1"/>
          <p:nvPr/>
        </p:nvSpPr>
        <p:spPr>
          <a:xfrm>
            <a:off x="8485188" y="312555"/>
            <a:ext cx="348456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000" dirty="0"/>
              <a:t>Weights and Biases are the</a:t>
            </a:r>
            <a:r>
              <a:rPr lang="en-US" sz="3000" b="1" dirty="0">
                <a:solidFill>
                  <a:srgbClr val="002060"/>
                </a:solidFill>
              </a:rPr>
              <a:t> trainable parameters </a:t>
            </a:r>
            <a:r>
              <a:rPr lang="en-US" sz="3000" dirty="0"/>
              <a:t>that the neural network updates during training.</a:t>
            </a:r>
          </a:p>
        </p:txBody>
      </p:sp>
    </p:spTree>
    <p:extLst>
      <p:ext uri="{BB962C8B-B14F-4D97-AF65-F5344CB8AC3E}">
        <p14:creationId xmlns:p14="http://schemas.microsoft.com/office/powerpoint/2010/main" val="2571511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161" y="359228"/>
            <a:ext cx="9144000" cy="718459"/>
          </a:xfrm>
        </p:spPr>
        <p:txBody>
          <a:bodyPr>
            <a:noAutofit/>
          </a:bodyPr>
          <a:lstStyle/>
          <a:p>
            <a:pPr algn="l"/>
            <a:r>
              <a:rPr lang="en-PH" sz="5000" b="1" dirty="0"/>
              <a:t>Outline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8F7EF-6382-AC54-6CB3-8FE80E3F5A56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What is a Neural Network?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How does a Neural Network make a prediction?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How to train a Neural Network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</p:spTree>
    <p:extLst>
      <p:ext uri="{BB962C8B-B14F-4D97-AF65-F5344CB8AC3E}">
        <p14:creationId xmlns:p14="http://schemas.microsoft.com/office/powerpoint/2010/main" val="3544552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6D41F5-575A-E69A-5916-B456612E1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3F78F-FD29-A374-2E31-2CE2E6893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3E05C3-36C2-4BB2-30ED-0694AE9EA079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pic>
        <p:nvPicPr>
          <p:cNvPr id="9" name="Picture 8" descr="A diagram of a network with Great Pyramid of Giza in the background&#10;&#10;AI-generated content may be incorrect.">
            <a:extLst>
              <a:ext uri="{FF2B5EF4-FFF2-40B4-BE49-F238E27FC236}">
                <a16:creationId xmlns:a16="http://schemas.microsoft.com/office/drawing/2014/main" id="{C942C500-1F2E-5713-0DC2-753F242D7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00" y="206599"/>
            <a:ext cx="5760000" cy="576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D7EE67-AFCF-0073-6914-3578DA600B4D}"/>
              </a:ext>
            </a:extLst>
          </p:cNvPr>
          <p:cNvSpPr txBox="1"/>
          <p:nvPr/>
        </p:nvSpPr>
        <p:spPr>
          <a:xfrm>
            <a:off x="8485188" y="312555"/>
            <a:ext cx="348456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000" dirty="0"/>
              <a:t>Their </a:t>
            </a:r>
            <a:r>
              <a:rPr lang="en-US" sz="3000" b="1" dirty="0">
                <a:solidFill>
                  <a:srgbClr val="002060"/>
                </a:solidFill>
              </a:rPr>
              <a:t>values adjust after each training </a:t>
            </a:r>
            <a:r>
              <a:rPr lang="en-US" sz="3000" dirty="0"/>
              <a:t>so that the neural network can produce  better predictions</a:t>
            </a:r>
          </a:p>
        </p:txBody>
      </p:sp>
    </p:spTree>
    <p:extLst>
      <p:ext uri="{BB962C8B-B14F-4D97-AF65-F5344CB8AC3E}">
        <p14:creationId xmlns:p14="http://schemas.microsoft.com/office/powerpoint/2010/main" val="447171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5C1E1-46B5-FFFB-801A-6342BCFF0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8D1CD8-743F-71F7-4C0A-6CAE055C9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BF23A75-DFFF-4B84-38B1-CDCBBF4EAA8B}"/>
              </a:ext>
            </a:extLst>
          </p:cNvPr>
          <p:cNvSpPr/>
          <p:nvPr/>
        </p:nvSpPr>
        <p:spPr>
          <a:xfrm>
            <a:off x="334861" y="822531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628C54D-527A-533E-DFDA-09A860774BA8}"/>
              </a:ext>
            </a:extLst>
          </p:cNvPr>
          <p:cNvSpPr/>
          <p:nvPr/>
        </p:nvSpPr>
        <p:spPr>
          <a:xfrm>
            <a:off x="3448050" y="822531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8E3F8C5-41F4-7CE3-0117-703C12DAC2CC}"/>
              </a:ext>
            </a:extLst>
          </p:cNvPr>
          <p:cNvSpPr/>
          <p:nvPr/>
        </p:nvSpPr>
        <p:spPr>
          <a:xfrm>
            <a:off x="3448050" y="38353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2FB7E43-54EC-2F99-2EBF-51B6D0C7AFC7}"/>
              </a:ext>
            </a:extLst>
          </p:cNvPr>
          <p:cNvSpPr/>
          <p:nvPr/>
        </p:nvSpPr>
        <p:spPr>
          <a:xfrm>
            <a:off x="6739494" y="25019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6E0A235-9D7F-ECD5-D03B-2057586D6FD0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1249261" y="1279731"/>
            <a:ext cx="219878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F6D485-6222-41E5-5365-0A15168CDA5F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1249261" y="1279731"/>
            <a:ext cx="2198789" cy="30127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7BA0144-7C43-DE56-B2B6-BEE5B886460F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4362450" y="1279731"/>
            <a:ext cx="2377044" cy="16793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BBEBB9B-D2AC-CA9B-F5F1-B81C783A21D7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4362450" y="2959100"/>
            <a:ext cx="2377044" cy="1333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848D4BF-EFFE-F7DF-951B-A125179B0D2E}"/>
              </a:ext>
            </a:extLst>
          </p:cNvPr>
          <p:cNvGrpSpPr/>
          <p:nvPr/>
        </p:nvGrpSpPr>
        <p:grpSpPr>
          <a:xfrm>
            <a:off x="200149" y="705758"/>
            <a:ext cx="1227116" cy="4886696"/>
            <a:chOff x="1933699" y="718458"/>
            <a:chExt cx="1227116" cy="4886696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62466FF-0427-728F-E34B-B4C9464965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A06FF6B-C7B9-74DA-E648-E47DA556BC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1EA6B7C-7073-723B-69C5-5E47966931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D7CFF6C-A7CA-DE25-78D0-51E01FB16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2AE5CFC-2A66-5A96-B4D6-CFF0AC51D118}"/>
              </a:ext>
            </a:extLst>
          </p:cNvPr>
          <p:cNvGrpSpPr/>
          <p:nvPr/>
        </p:nvGrpSpPr>
        <p:grpSpPr>
          <a:xfrm>
            <a:off x="3291692" y="705758"/>
            <a:ext cx="1227116" cy="4886696"/>
            <a:chOff x="1933699" y="718458"/>
            <a:chExt cx="1227116" cy="4886696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68EE153-CC74-CB6F-698A-B99A120E34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59A91BB-A3F0-ACF6-4595-D5C16E7DF81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B6730FB-AC75-A8A0-C3B4-99AD8137C8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D42FC35-C0E6-01AE-97F0-16E96CDB9D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549E67F-4235-51DA-2870-FE328F36FF7E}"/>
              </a:ext>
            </a:extLst>
          </p:cNvPr>
          <p:cNvGrpSpPr/>
          <p:nvPr/>
        </p:nvGrpSpPr>
        <p:grpSpPr>
          <a:xfrm>
            <a:off x="6573303" y="705758"/>
            <a:ext cx="1227116" cy="4886696"/>
            <a:chOff x="1933699" y="718458"/>
            <a:chExt cx="1227116" cy="4886696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D90904E-C11E-8CD8-8FB6-1136DDD9ED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E69C4C4-F5AF-42C5-9343-2CB2B4C1B7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91653CA-6BBD-AF31-8CB7-41A4986ADE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CD00E07-2D22-1B48-5D56-EAE0A40B80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B76B43AC-BE73-E0CF-705B-2AC5D85B8C11}"/>
              </a:ext>
            </a:extLst>
          </p:cNvPr>
          <p:cNvSpPr txBox="1"/>
          <p:nvPr/>
        </p:nvSpPr>
        <p:spPr>
          <a:xfrm>
            <a:off x="250619" y="56094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94EFBA9-49EA-FC4F-9124-B1CAD37D45CA}"/>
              </a:ext>
            </a:extLst>
          </p:cNvPr>
          <p:cNvSpPr txBox="1"/>
          <p:nvPr/>
        </p:nvSpPr>
        <p:spPr>
          <a:xfrm>
            <a:off x="3162547" y="56179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7900EFC-026E-9572-0B46-174CB77B860D}"/>
              </a:ext>
            </a:extLst>
          </p:cNvPr>
          <p:cNvSpPr txBox="1"/>
          <p:nvPr/>
        </p:nvSpPr>
        <p:spPr>
          <a:xfrm>
            <a:off x="6573303" y="56179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70C788D-D5F4-F1CF-0EF9-C92712450BE0}"/>
              </a:ext>
            </a:extLst>
          </p:cNvPr>
          <p:cNvSpPr/>
          <p:nvPr/>
        </p:nvSpPr>
        <p:spPr>
          <a:xfrm>
            <a:off x="334861" y="3839855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53713C2-305C-82E6-EB1A-C9AD72A0E48C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1249261" y="1279731"/>
            <a:ext cx="2198789" cy="30173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89DDE0-17A0-6673-5576-5F6C05271522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1249261" y="4292512"/>
            <a:ext cx="2198789" cy="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E96E2A2-196A-C58F-3F50-B885C6AF82A7}"/>
              </a:ext>
            </a:extLst>
          </p:cNvPr>
          <p:cNvSpPr txBox="1"/>
          <p:nvPr/>
        </p:nvSpPr>
        <p:spPr>
          <a:xfrm>
            <a:off x="1802992" y="905856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161EDC-617A-F3D0-C5BE-F84F89554382}"/>
              </a:ext>
            </a:extLst>
          </p:cNvPr>
          <p:cNvSpPr txBox="1"/>
          <p:nvPr/>
        </p:nvSpPr>
        <p:spPr>
          <a:xfrm rot="3065731">
            <a:off x="1096908" y="1970483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8DBE80-0E63-2E86-F3E6-6F18B3893D34}"/>
              </a:ext>
            </a:extLst>
          </p:cNvPr>
          <p:cNvSpPr txBox="1"/>
          <p:nvPr/>
        </p:nvSpPr>
        <p:spPr>
          <a:xfrm>
            <a:off x="1803643" y="4340989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DEAE39-491C-1C82-13F7-A0D85206FA69}"/>
              </a:ext>
            </a:extLst>
          </p:cNvPr>
          <p:cNvSpPr txBox="1"/>
          <p:nvPr/>
        </p:nvSpPr>
        <p:spPr>
          <a:xfrm rot="18328482">
            <a:off x="1074784" y="3233384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5784E2-71A5-C316-C4B7-1B753AEFBDC3}"/>
              </a:ext>
            </a:extLst>
          </p:cNvPr>
          <p:cNvSpPr txBox="1"/>
          <p:nvPr/>
        </p:nvSpPr>
        <p:spPr>
          <a:xfrm rot="1891975">
            <a:off x="4879153" y="1589870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5C46E9-FC12-D5BB-944F-30835914B46A}"/>
              </a:ext>
            </a:extLst>
          </p:cNvPr>
          <p:cNvSpPr txBox="1"/>
          <p:nvPr/>
        </p:nvSpPr>
        <p:spPr>
          <a:xfrm rot="19863725">
            <a:off x="4795823" y="3308821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7A4CC63-8A15-CD3F-7BCB-2F4231FA38A8}"/>
              </a:ext>
            </a:extLst>
          </p:cNvPr>
          <p:cNvGrpSpPr/>
          <p:nvPr/>
        </p:nvGrpSpPr>
        <p:grpSpPr>
          <a:xfrm>
            <a:off x="2033536" y="59939"/>
            <a:ext cx="4705958" cy="4232573"/>
            <a:chOff x="3767086" y="72639"/>
            <a:chExt cx="4705958" cy="423257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B7C0BAF-1EA0-5EEA-698C-05557714846C}"/>
                </a:ext>
              </a:extLst>
            </p:cNvPr>
            <p:cNvSpPr txBox="1"/>
            <p:nvPr/>
          </p:nvSpPr>
          <p:spPr>
            <a:xfrm rot="4761914">
              <a:off x="4539704" y="225994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7030A0"/>
                  </a:solidFill>
                </a:rPr>
                <a:t>bias (</a:t>
              </a:r>
              <a:r>
                <a:rPr lang="en-US" b="1" i="1" dirty="0">
                  <a:solidFill>
                    <a:srgbClr val="7030A0"/>
                  </a:solidFill>
                </a:rPr>
                <a:t>b</a:t>
              </a:r>
              <a:r>
                <a:rPr lang="en-US" i="1" dirty="0">
                  <a:solidFill>
                    <a:srgbClr val="7030A0"/>
                  </a:solidFill>
                </a:rPr>
                <a:t>)</a:t>
              </a:r>
              <a:endParaRPr lang="en-PH" i="1" dirty="0">
                <a:solidFill>
                  <a:srgbClr val="7030A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E4E5577E-098B-847D-C6A3-5D1E07E014F5}"/>
                    </a:ext>
                  </a:extLst>
                </p:cNvPr>
                <p:cNvSpPr/>
                <p:nvPr/>
              </p:nvSpPr>
              <p:spPr>
                <a:xfrm>
                  <a:off x="3767086" y="72639"/>
                  <a:ext cx="630237" cy="605255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5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PH" sz="2500" dirty="0"/>
                </a:p>
              </p:txBody>
            </p:sp>
          </mc:Choice>
          <mc:Fallback xmlns="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E4E5577E-098B-847D-C6A3-5D1E07E014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7086" y="72639"/>
                  <a:ext cx="630237" cy="605255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F53BEC43-81E4-4FF6-12B2-D7F924F05E47}"/>
                    </a:ext>
                  </a:extLst>
                </p:cNvPr>
                <p:cNvSpPr/>
                <p:nvPr/>
              </p:nvSpPr>
              <p:spPr>
                <a:xfrm>
                  <a:off x="6969403" y="73137"/>
                  <a:ext cx="630237" cy="605255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5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PH" sz="2500" dirty="0"/>
                </a:p>
              </p:txBody>
            </p:sp>
          </mc:Choice>
          <mc:Fallback xmlns="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F53BEC43-81E4-4FF6-12B2-D7F924F05E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9403" y="73137"/>
                  <a:ext cx="630237" cy="605255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0DCBDCD-B1A3-5778-C193-8DB6FD7102CB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4397323" y="375267"/>
              <a:ext cx="784277" cy="91716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28F2AE-C226-B324-CC34-4AC88D238BFA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4397323" y="375267"/>
              <a:ext cx="784277" cy="392994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4152FFA-D1B4-FA1B-ED4F-9F92A0F2C88C}"/>
                </a:ext>
              </a:extLst>
            </p:cNvPr>
            <p:cNvCxnSpPr>
              <a:cxnSpLocks/>
              <a:stCxn id="21" idx="6"/>
            </p:cNvCxnSpPr>
            <p:nvPr/>
          </p:nvCxnSpPr>
          <p:spPr>
            <a:xfrm>
              <a:off x="7599640" y="375765"/>
              <a:ext cx="873404" cy="259603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BEDE815-E4DF-32D1-A1A6-D3E057F8FEB9}"/>
                </a:ext>
              </a:extLst>
            </p:cNvPr>
            <p:cNvSpPr txBox="1"/>
            <p:nvPr/>
          </p:nvSpPr>
          <p:spPr>
            <a:xfrm rot="4164340">
              <a:off x="7254409" y="112705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7030A0"/>
                  </a:solidFill>
                </a:rPr>
                <a:t>bias (</a:t>
              </a:r>
              <a:r>
                <a:rPr lang="en-US" b="1" i="1" dirty="0">
                  <a:solidFill>
                    <a:srgbClr val="7030A0"/>
                  </a:solidFill>
                </a:rPr>
                <a:t>b</a:t>
              </a:r>
              <a:r>
                <a:rPr lang="en-US" i="1" dirty="0">
                  <a:solidFill>
                    <a:srgbClr val="7030A0"/>
                  </a:solidFill>
                </a:rPr>
                <a:t>)</a:t>
              </a:r>
              <a:endParaRPr lang="en-PH" i="1" dirty="0">
                <a:solidFill>
                  <a:srgbClr val="7030A0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31B33EF-3224-6B7A-3B73-CAB33EE219B2}"/>
                </a:ext>
              </a:extLst>
            </p:cNvPr>
            <p:cNvSpPr txBox="1"/>
            <p:nvPr/>
          </p:nvSpPr>
          <p:spPr>
            <a:xfrm rot="2951258">
              <a:off x="4414558" y="50529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7030A0"/>
                  </a:solidFill>
                </a:rPr>
                <a:t>bias (</a:t>
              </a:r>
              <a:r>
                <a:rPr lang="en-US" b="1" i="1" dirty="0">
                  <a:solidFill>
                    <a:srgbClr val="7030A0"/>
                  </a:solidFill>
                </a:rPr>
                <a:t>b</a:t>
              </a:r>
              <a:r>
                <a:rPr lang="en-US" i="1" dirty="0">
                  <a:solidFill>
                    <a:srgbClr val="7030A0"/>
                  </a:solidFill>
                </a:rPr>
                <a:t>)</a:t>
              </a:r>
              <a:endParaRPr lang="en-PH" i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AB10F5-98CF-EB56-DDBC-44713913E366}"/>
              </a:ext>
            </a:extLst>
          </p:cNvPr>
          <p:cNvSpPr txBox="1"/>
          <p:nvPr/>
        </p:nvSpPr>
        <p:spPr>
          <a:xfrm>
            <a:off x="8186175" y="558443"/>
            <a:ext cx="36709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000" dirty="0"/>
              <a:t>Weights and Biases determine </a:t>
            </a:r>
            <a:r>
              <a:rPr lang="en-US" sz="3000" b="1" dirty="0">
                <a:solidFill>
                  <a:srgbClr val="002060"/>
                </a:solidFill>
              </a:rPr>
              <a:t>the size of the neural network</a:t>
            </a:r>
            <a:r>
              <a:rPr lang="en-US" sz="3000" dirty="0"/>
              <a:t>.</a:t>
            </a:r>
          </a:p>
          <a:p>
            <a:pPr fontAlgn="base"/>
            <a:endParaRPr lang="en-US" sz="3000" dirty="0"/>
          </a:p>
          <a:p>
            <a:pPr fontAlgn="base"/>
            <a:r>
              <a:rPr lang="en-US" sz="3000" dirty="0"/>
              <a:t>In this example, we </a:t>
            </a:r>
            <a:r>
              <a:rPr lang="en-US" sz="3000" b="1" dirty="0">
                <a:solidFill>
                  <a:srgbClr val="002060"/>
                </a:solidFill>
              </a:rPr>
              <a:t>6</a:t>
            </a:r>
            <a:r>
              <a:rPr lang="en-US" sz="3000" dirty="0"/>
              <a:t> weights and </a:t>
            </a:r>
            <a:r>
              <a:rPr lang="en-US" sz="3000" b="1" dirty="0">
                <a:solidFill>
                  <a:srgbClr val="002060"/>
                </a:solidFill>
              </a:rPr>
              <a:t>3</a:t>
            </a:r>
            <a:r>
              <a:rPr lang="en-US" sz="3000" dirty="0"/>
              <a:t> biases with a total of </a:t>
            </a:r>
            <a:r>
              <a:rPr lang="en-US" sz="3000" b="1" dirty="0">
                <a:solidFill>
                  <a:srgbClr val="002060"/>
                </a:solidFill>
              </a:rPr>
              <a:t>9 parameters</a:t>
            </a:r>
            <a:r>
              <a:rPr lang="en-US" sz="30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3220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694BF8-6779-845E-E05E-3D71A1A73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EC0129-9FA0-6C73-43A2-AFDEF0320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6E330D0-CEC1-6E3A-9272-D3B806D1D1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Weights and Biases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B4A43AB-7F2F-5E31-7BD1-BD9CF9A8B624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0DB27A8-28D9-F038-2374-58B6DBB3FD08}"/>
              </a:ext>
            </a:extLst>
          </p:cNvPr>
          <p:cNvGrpSpPr/>
          <p:nvPr/>
        </p:nvGrpSpPr>
        <p:grpSpPr>
          <a:xfrm>
            <a:off x="605474" y="2680009"/>
            <a:ext cx="1977394" cy="2552346"/>
            <a:chOff x="605474" y="2680009"/>
            <a:chExt cx="1977394" cy="2552346"/>
          </a:xfrm>
        </p:grpSpPr>
        <p:pic>
          <p:nvPicPr>
            <p:cNvPr id="7" name="Picture 6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7D951C16-4375-717B-D363-FCFF0FA2B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221" y="3153849"/>
              <a:ext cx="1800000" cy="1800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55E761-E2D3-D9A8-BF69-CE077AA65D2F}"/>
                </a:ext>
              </a:extLst>
            </p:cNvPr>
            <p:cNvSpPr txBox="1"/>
            <p:nvPr/>
          </p:nvSpPr>
          <p:spPr>
            <a:xfrm>
              <a:off x="1101979" y="4853405"/>
              <a:ext cx="984385" cy="3789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ts val="2100"/>
                </a:lnSpc>
              </a:pPr>
              <a:r>
                <a:rPr lang="en-US" sz="2500" b="1" dirty="0"/>
                <a:t>GPT-1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A57FD8A-07DF-5616-D909-CD81DEE1ABD5}"/>
                </a:ext>
              </a:extLst>
            </p:cNvPr>
            <p:cNvSpPr txBox="1"/>
            <p:nvPr/>
          </p:nvSpPr>
          <p:spPr>
            <a:xfrm>
              <a:off x="605474" y="2680009"/>
              <a:ext cx="1977394" cy="3958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ts val="2100"/>
                </a:lnSpc>
              </a:pPr>
              <a:r>
                <a:rPr lang="en-US" sz="3000" b="1" dirty="0"/>
                <a:t>117 million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E51C352-19D1-4A3B-11E5-9F996AA282A6}"/>
              </a:ext>
            </a:extLst>
          </p:cNvPr>
          <p:cNvGrpSpPr/>
          <p:nvPr/>
        </p:nvGrpSpPr>
        <p:grpSpPr>
          <a:xfrm>
            <a:off x="3059326" y="1773430"/>
            <a:ext cx="2592470" cy="3475087"/>
            <a:chOff x="3059326" y="1773430"/>
            <a:chExt cx="2592470" cy="3475087"/>
          </a:xfrm>
        </p:grpSpPr>
        <p:pic>
          <p:nvPicPr>
            <p:cNvPr id="9" name="Picture 8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09D853DB-11E9-8DDD-9233-49DE12356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1796" y="2433849"/>
              <a:ext cx="2520000" cy="2520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33E8D7-0296-6499-B4E4-453A1C925153}"/>
                </a:ext>
              </a:extLst>
            </p:cNvPr>
            <p:cNvSpPr txBox="1"/>
            <p:nvPr/>
          </p:nvSpPr>
          <p:spPr>
            <a:xfrm>
              <a:off x="3852586" y="4869567"/>
              <a:ext cx="984385" cy="3789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ts val="2100"/>
                </a:lnSpc>
              </a:pPr>
              <a:r>
                <a:rPr lang="en-US" sz="2500" b="1" dirty="0"/>
                <a:t>GPT-2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C8A2E2C-721F-9344-36E5-694C2EF4173C}"/>
                </a:ext>
              </a:extLst>
            </p:cNvPr>
            <p:cNvSpPr txBox="1"/>
            <p:nvPr/>
          </p:nvSpPr>
          <p:spPr>
            <a:xfrm>
              <a:off x="3471488" y="2192673"/>
              <a:ext cx="1840616" cy="3958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ts val="2100"/>
                </a:lnSpc>
              </a:pPr>
              <a:r>
                <a:rPr lang="en-US" sz="3000" b="1" dirty="0"/>
                <a:t>1.5 Billion</a:t>
              </a:r>
            </a:p>
          </p:txBody>
        </p:sp>
        <p:sp>
          <p:nvSpPr>
            <p:cNvPr id="19" name="Arrow: Up 18">
              <a:extLst>
                <a:ext uri="{FF2B5EF4-FFF2-40B4-BE49-F238E27FC236}">
                  <a16:creationId xmlns:a16="http://schemas.microsoft.com/office/drawing/2014/main" id="{3DA6087A-996D-9746-6BE7-C8EE96B13A0A}"/>
                </a:ext>
              </a:extLst>
            </p:cNvPr>
            <p:cNvSpPr/>
            <p:nvPr/>
          </p:nvSpPr>
          <p:spPr>
            <a:xfrm>
              <a:off x="3059326" y="1773430"/>
              <a:ext cx="484632" cy="706060"/>
            </a:xfrm>
            <a:prstGeom prst="upArrow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5150278-DCFB-C643-0E15-422B744C7FAB}"/>
              </a:ext>
            </a:extLst>
          </p:cNvPr>
          <p:cNvGrpSpPr/>
          <p:nvPr/>
        </p:nvGrpSpPr>
        <p:grpSpPr>
          <a:xfrm>
            <a:off x="5733968" y="1314176"/>
            <a:ext cx="2880000" cy="3932851"/>
            <a:chOff x="5733968" y="1314176"/>
            <a:chExt cx="2880000" cy="3932851"/>
          </a:xfrm>
        </p:grpSpPr>
        <p:pic>
          <p:nvPicPr>
            <p:cNvPr id="11" name="Picture 10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80FA8A6D-D6B9-47C8-5BD4-B194D0251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3968" y="2195050"/>
              <a:ext cx="2880000" cy="2880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7F991F7-B1F0-9937-F109-5518677101EC}"/>
                </a:ext>
              </a:extLst>
            </p:cNvPr>
            <p:cNvSpPr txBox="1"/>
            <p:nvPr/>
          </p:nvSpPr>
          <p:spPr>
            <a:xfrm>
              <a:off x="6662726" y="4868077"/>
              <a:ext cx="984385" cy="3789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ts val="2100"/>
                </a:lnSpc>
              </a:pPr>
              <a:r>
                <a:rPr lang="en-US" sz="2500" b="1" dirty="0"/>
                <a:t>GPT-3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CDB8EB-5067-168B-DF96-2AC4A4627C65}"/>
                </a:ext>
              </a:extLst>
            </p:cNvPr>
            <p:cNvSpPr txBox="1"/>
            <p:nvPr/>
          </p:nvSpPr>
          <p:spPr>
            <a:xfrm>
              <a:off x="6193199" y="1994734"/>
              <a:ext cx="1928976" cy="3958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ts val="2100"/>
                </a:lnSpc>
              </a:pPr>
              <a:r>
                <a:rPr lang="en-US" sz="3000" b="1" dirty="0"/>
                <a:t>175 Billion</a:t>
              </a:r>
            </a:p>
          </p:txBody>
        </p:sp>
        <p:sp>
          <p:nvSpPr>
            <p:cNvPr id="20" name="Arrow: Up 19">
              <a:extLst>
                <a:ext uri="{FF2B5EF4-FFF2-40B4-BE49-F238E27FC236}">
                  <a16:creationId xmlns:a16="http://schemas.microsoft.com/office/drawing/2014/main" id="{87EA275A-9B34-8A6D-343E-0AAC6335E093}"/>
                </a:ext>
              </a:extLst>
            </p:cNvPr>
            <p:cNvSpPr/>
            <p:nvPr/>
          </p:nvSpPr>
          <p:spPr>
            <a:xfrm>
              <a:off x="5802815" y="1314176"/>
              <a:ext cx="484632" cy="954670"/>
            </a:xfrm>
            <a:prstGeom prst="upArrow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71ACF7E-198E-83A4-B90E-AF400EDE3BFB}"/>
              </a:ext>
            </a:extLst>
          </p:cNvPr>
          <p:cNvGrpSpPr/>
          <p:nvPr/>
        </p:nvGrpSpPr>
        <p:grpSpPr>
          <a:xfrm>
            <a:off x="8418312" y="778881"/>
            <a:ext cx="3600000" cy="4474192"/>
            <a:chOff x="8418312" y="778881"/>
            <a:chExt cx="3600000" cy="4474192"/>
          </a:xfrm>
        </p:grpSpPr>
        <p:pic>
          <p:nvPicPr>
            <p:cNvPr id="13" name="Picture 12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1D3E7304-2D88-2830-77AD-10D15D044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8312" y="1480032"/>
              <a:ext cx="3600000" cy="3600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79ABE0-3DCF-E8A1-17ED-859933BC3925}"/>
                </a:ext>
              </a:extLst>
            </p:cNvPr>
            <p:cNvSpPr txBox="1"/>
            <p:nvPr/>
          </p:nvSpPr>
          <p:spPr>
            <a:xfrm>
              <a:off x="9965058" y="4874123"/>
              <a:ext cx="984385" cy="3789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ts val="2100"/>
                </a:lnSpc>
              </a:pPr>
              <a:r>
                <a:rPr lang="en-US" sz="2500" b="1" dirty="0"/>
                <a:t>GPT-4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8304329-3987-32C1-6E00-78499CCCA00D}"/>
                </a:ext>
              </a:extLst>
            </p:cNvPr>
            <p:cNvSpPr txBox="1"/>
            <p:nvPr/>
          </p:nvSpPr>
          <p:spPr>
            <a:xfrm>
              <a:off x="9406664" y="1527903"/>
              <a:ext cx="1623296" cy="3958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ts val="2100"/>
                </a:lnSpc>
              </a:pPr>
              <a:r>
                <a:rPr lang="en-US" sz="3000" b="1" dirty="0"/>
                <a:t>1 Trillion</a:t>
              </a:r>
            </a:p>
          </p:txBody>
        </p:sp>
        <p:sp>
          <p:nvSpPr>
            <p:cNvPr id="21" name="Arrow: Up 20">
              <a:extLst>
                <a:ext uri="{FF2B5EF4-FFF2-40B4-BE49-F238E27FC236}">
                  <a16:creationId xmlns:a16="http://schemas.microsoft.com/office/drawing/2014/main" id="{8C4CC31B-4966-F752-0774-006E731E1A0A}"/>
                </a:ext>
              </a:extLst>
            </p:cNvPr>
            <p:cNvSpPr/>
            <p:nvPr/>
          </p:nvSpPr>
          <p:spPr>
            <a:xfrm>
              <a:off x="8971791" y="778881"/>
              <a:ext cx="484632" cy="1012630"/>
            </a:xfrm>
            <a:prstGeom prst="upArrow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C3D3D8A-3164-5DA3-23E5-C7C513507F06}"/>
              </a:ext>
            </a:extLst>
          </p:cNvPr>
          <p:cNvSpPr txBox="1"/>
          <p:nvPr/>
        </p:nvSpPr>
        <p:spPr>
          <a:xfrm>
            <a:off x="1626749" y="5506246"/>
            <a:ext cx="913289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000" dirty="0"/>
              <a:t>For comparison, GPT contains up to a trillion parameters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77659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8F7EF-6382-AC54-6CB3-8FE80E3F5A56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What is a Neural Network?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How does a Neural Network make a prediction?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How to train a Neural Network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93D26088-4908-81E2-F629-47C59E52AD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97353" y="1483566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71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6A82E6-DFE1-B80E-C3A9-F5436BD9D9FC}"/>
              </a:ext>
            </a:extLst>
          </p:cNvPr>
          <p:cNvSpPr txBox="1"/>
          <p:nvPr/>
        </p:nvSpPr>
        <p:spPr>
          <a:xfrm>
            <a:off x="747744" y="1367931"/>
            <a:ext cx="106965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3000" dirty="0"/>
              <a:t>Think of each individual neurons as its own </a:t>
            </a:r>
            <a:r>
              <a:rPr lang="en-US" sz="3000" b="1" dirty="0"/>
              <a:t>linear regression </a:t>
            </a:r>
            <a:r>
              <a:rPr lang="en-US" sz="3000" dirty="0"/>
              <a:t>model, composed of input </a:t>
            </a:r>
            <a:r>
              <a:rPr lang="en-US" sz="3000" b="1" dirty="0">
                <a:solidFill>
                  <a:srgbClr val="FF0000"/>
                </a:solidFill>
              </a:rPr>
              <a:t>data</a:t>
            </a:r>
            <a:r>
              <a:rPr lang="en-US" sz="3000" dirty="0"/>
              <a:t>, </a:t>
            </a:r>
            <a:r>
              <a:rPr lang="en-US" sz="3000" b="1" dirty="0">
                <a:solidFill>
                  <a:srgbClr val="0070C0"/>
                </a:solidFill>
              </a:rPr>
              <a:t>weights</a:t>
            </a:r>
            <a:r>
              <a:rPr lang="en-US" sz="3000" dirty="0"/>
              <a:t>, a </a:t>
            </a:r>
            <a:r>
              <a:rPr lang="en-US" sz="3000" b="1" dirty="0">
                <a:solidFill>
                  <a:srgbClr val="7030A0"/>
                </a:solidFill>
              </a:rPr>
              <a:t>bias</a:t>
            </a:r>
            <a:r>
              <a:rPr lang="en-US" sz="3000" dirty="0"/>
              <a:t> (or threshold), and an </a:t>
            </a:r>
            <a:r>
              <a:rPr lang="en-US" sz="3000" b="1" dirty="0">
                <a:solidFill>
                  <a:srgbClr val="00B050"/>
                </a:solidFill>
              </a:rPr>
              <a:t>output</a:t>
            </a:r>
            <a:r>
              <a:rPr lang="en-US" sz="3000" dirty="0"/>
              <a:t>.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874032-3F6B-5747-9F0D-170B28D8D0AC}"/>
                  </a:ext>
                </a:extLst>
              </p:cNvPr>
              <p:cNvSpPr txBox="1"/>
              <p:nvPr/>
            </p:nvSpPr>
            <p:spPr>
              <a:xfrm>
                <a:off x="4455567" y="3022869"/>
                <a:ext cx="32808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40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𝐲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d>
                        <m:dPr>
                          <m:ctrlP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874032-3F6B-5747-9F0D-170B28D8D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567" y="3022869"/>
                <a:ext cx="3280864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AFED831B-683B-DF6F-5606-F9A5801171CE}"/>
              </a:ext>
            </a:extLst>
          </p:cNvPr>
          <p:cNvSpPr txBox="1">
            <a:spLocks/>
          </p:cNvSpPr>
          <p:nvPr/>
        </p:nvSpPr>
        <p:spPr>
          <a:xfrm>
            <a:off x="604936" y="336512"/>
            <a:ext cx="10982126" cy="7184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sz="4500" b="1"/>
              <a:t>How does a Neural Network make a prediction?</a:t>
            </a:r>
            <a:endParaRPr lang="en-PH" sz="4500" b="1" dirty="0"/>
          </a:p>
        </p:txBody>
      </p:sp>
    </p:spTree>
    <p:extLst>
      <p:ext uri="{BB962C8B-B14F-4D97-AF65-F5344CB8AC3E}">
        <p14:creationId xmlns:p14="http://schemas.microsoft.com/office/powerpoint/2010/main" val="3778078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/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77044" cy="16793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2971800"/>
            <a:ext cx="2377044" cy="1333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BBA719D-989E-C922-446E-6BFA5B007C5A}"/>
              </a:ext>
            </a:extLst>
          </p:cNvPr>
          <p:cNvGrpSpPr/>
          <p:nvPr/>
        </p:nvGrpSpPr>
        <p:grpSpPr>
          <a:xfrm>
            <a:off x="1933699" y="718458"/>
            <a:ext cx="1227116" cy="4886696"/>
            <a:chOff x="1933699" y="718458"/>
            <a:chExt cx="1227116" cy="4886696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8FFC306-9E79-D50C-C821-AA22198F2C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14EE66C-7988-0240-2700-4AFBB20AD0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7923507-6BD0-4123-D758-ED071264F7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BC95945-ABC8-82A9-BFBD-2C7E3EC811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A109EF7-0056-4DD9-5FC9-26D6BE34D775}"/>
              </a:ext>
            </a:extLst>
          </p:cNvPr>
          <p:cNvGrpSpPr/>
          <p:nvPr/>
        </p:nvGrpSpPr>
        <p:grpSpPr>
          <a:xfrm>
            <a:off x="5025242" y="718458"/>
            <a:ext cx="1227116" cy="4886696"/>
            <a:chOff x="1933699" y="718458"/>
            <a:chExt cx="1227116" cy="4886696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F34E4F-4738-48D1-3254-938DA10C5F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40689FA-89BB-676C-1F31-46E3405887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D4835E1-C931-C3F2-F1F1-A6736A488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33BA9A6-E2C3-B912-5CD7-B49719B04E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033C47D-E0AA-CB71-AD21-C0840772DB98}"/>
              </a:ext>
            </a:extLst>
          </p:cNvPr>
          <p:cNvGrpSpPr/>
          <p:nvPr/>
        </p:nvGrpSpPr>
        <p:grpSpPr>
          <a:xfrm>
            <a:off x="8306853" y="718458"/>
            <a:ext cx="1227116" cy="4886696"/>
            <a:chOff x="1933699" y="718458"/>
            <a:chExt cx="1227116" cy="4886696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6B97213-68AB-C7E6-E639-3D8FBE1BD9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B3C84E0-2C16-E4CC-11DF-3C6C8BD2DA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C59DA59-5D2A-1833-0AF4-35DDBD1AF9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560E46F-6AA3-9965-DADD-69550143D5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/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05ADEB0-CE44-F1C0-EDFA-9BDA61921B79}"/>
                  </a:ext>
                </a:extLst>
              </p:cNvPr>
              <p:cNvSpPr txBox="1"/>
              <p:nvPr/>
            </p:nvSpPr>
            <p:spPr>
              <a:xfrm>
                <a:off x="0" y="2514600"/>
                <a:ext cx="15239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𝑰𝒏𝒑𝒖𝒕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05ADEB0-CE44-F1C0-EDFA-9BDA61921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14600"/>
                <a:ext cx="1523939" cy="461665"/>
              </a:xfrm>
              <a:prstGeom prst="rect">
                <a:avLst/>
              </a:prstGeom>
              <a:blipFill>
                <a:blip r:embed="rId6"/>
                <a:stretch>
                  <a:fillRect l="-3200" r="-25200" b="-1733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591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/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77044" cy="16793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2971800"/>
            <a:ext cx="2377044" cy="1333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/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B07883-5A2A-238C-AE56-49AB0143E416}"/>
                  </a:ext>
                </a:extLst>
              </p:cNvPr>
              <p:cNvSpPr txBox="1"/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B07883-5A2A-238C-AE56-49AB0143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454B19-46C1-19E4-806A-FD03E19EB26C}"/>
                  </a:ext>
                </a:extLst>
              </p:cNvPr>
              <p:cNvSpPr txBox="1"/>
              <p:nvPr/>
            </p:nvSpPr>
            <p:spPr>
              <a:xfrm>
                <a:off x="3767087" y="3910363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454B19-46C1-19E4-806A-FD03E19EB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087" y="3910363"/>
                <a:ext cx="63023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94A1DA-5845-66E2-C7C7-71C9A7ED81B7}"/>
                  </a:ext>
                </a:extLst>
              </p:cNvPr>
              <p:cNvSpPr txBox="1"/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94A1DA-5845-66E2-C7C7-71C9A7ED8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999E9E-E58C-86C8-0823-6D1939369BB7}"/>
                  </a:ext>
                </a:extLst>
              </p:cNvPr>
              <p:cNvSpPr txBox="1"/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999E9E-E58C-86C8-0823-6D1939369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265529A-4578-CA82-610A-DE26F7540CD7}"/>
                  </a:ext>
                </a:extLst>
              </p:cNvPr>
              <p:cNvSpPr txBox="1"/>
              <p:nvPr/>
            </p:nvSpPr>
            <p:spPr>
              <a:xfrm>
                <a:off x="7010400" y="476395"/>
                <a:ext cx="40256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𝑾𝒆𝒊𝒈𝒉𝒕𝒔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PH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4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4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PH" sz="24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265529A-4578-CA82-610A-DE26F7540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476395"/>
                <a:ext cx="4025687" cy="461665"/>
              </a:xfrm>
              <a:prstGeom prst="rect">
                <a:avLst/>
              </a:prstGeom>
              <a:blipFill>
                <a:blip r:embed="rId10"/>
                <a:stretch>
                  <a:fillRect l="-1364" r="-26515" b="-1842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26BDA758-4BD2-5C76-7842-4BC36C65D09E}"/>
              </a:ext>
            </a:extLst>
          </p:cNvPr>
          <p:cNvGrpSpPr/>
          <p:nvPr/>
        </p:nvGrpSpPr>
        <p:grpSpPr>
          <a:xfrm>
            <a:off x="7178681" y="1762783"/>
            <a:ext cx="529248" cy="2233367"/>
            <a:chOff x="7178681" y="1762783"/>
            <a:chExt cx="529248" cy="22333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45D14B3-5BDF-B571-D8B5-09F761F00D44}"/>
                    </a:ext>
                  </a:extLst>
                </p:cNvPr>
                <p:cNvSpPr txBox="1"/>
                <p:nvPr/>
              </p:nvSpPr>
              <p:spPr>
                <a:xfrm>
                  <a:off x="7178682" y="1762783"/>
                  <a:ext cx="52924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b="1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PH" b="1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45D14B3-5BDF-B571-D8B5-09F761F00D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8682" y="1762783"/>
                  <a:ext cx="529247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1D6B9FD-6E7F-111A-0493-A5FC94E37237}"/>
                    </a:ext>
                  </a:extLst>
                </p:cNvPr>
                <p:cNvSpPr txBox="1"/>
                <p:nvPr/>
              </p:nvSpPr>
              <p:spPr>
                <a:xfrm>
                  <a:off x="7178681" y="3626818"/>
                  <a:ext cx="52924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b="1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PH" b="1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1D6B9FD-6E7F-111A-0493-A5FC94E372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8681" y="3626818"/>
                  <a:ext cx="529247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0357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0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/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77044" cy="16793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2971800"/>
            <a:ext cx="2377044" cy="1333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/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B07883-5A2A-238C-AE56-49AB0143E416}"/>
                  </a:ext>
                </a:extLst>
              </p:cNvPr>
              <p:cNvSpPr txBox="1"/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B07883-5A2A-238C-AE56-49AB0143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94A1DA-5845-66E2-C7C7-71C9A7ED81B7}"/>
                  </a:ext>
                </a:extLst>
              </p:cNvPr>
              <p:cNvSpPr txBox="1"/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94A1DA-5845-66E2-C7C7-71C9A7ED8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999E9E-E58C-86C8-0823-6D1939369BB7}"/>
                  </a:ext>
                </a:extLst>
              </p:cNvPr>
              <p:cNvSpPr txBox="1"/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999E9E-E58C-86C8-0823-6D1939369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FF3C49E0-A4EA-4074-7C1A-128403ABE864}"/>
              </a:ext>
            </a:extLst>
          </p:cNvPr>
          <p:cNvGrpSpPr/>
          <p:nvPr/>
        </p:nvGrpSpPr>
        <p:grpSpPr>
          <a:xfrm>
            <a:off x="2210492" y="21588"/>
            <a:ext cx="2971108" cy="4283624"/>
            <a:chOff x="2210492" y="21588"/>
            <a:chExt cx="2971108" cy="42836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2454B19-46C1-19E4-806A-FD03E19EB26C}"/>
                    </a:ext>
                  </a:extLst>
                </p:cNvPr>
                <p:cNvSpPr txBox="1"/>
                <p:nvPr/>
              </p:nvSpPr>
              <p:spPr>
                <a:xfrm>
                  <a:off x="3090402" y="595591"/>
                  <a:ext cx="4875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PH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2454B19-46C1-19E4-806A-FD03E19EB2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0402" y="595591"/>
                  <a:ext cx="48756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E161D7A7-C20D-0F38-4617-2662E161F02D}"/>
                    </a:ext>
                  </a:extLst>
                </p:cNvPr>
                <p:cNvSpPr/>
                <p:nvPr/>
              </p:nvSpPr>
              <p:spPr>
                <a:xfrm>
                  <a:off x="2210492" y="21588"/>
                  <a:ext cx="630237" cy="605255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5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PH" sz="2500" dirty="0"/>
                </a:p>
              </p:txBody>
            </p:sp>
          </mc:Choice>
          <mc:Fallback xmlns="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E161D7A7-C20D-0F38-4617-2662E161F0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0492" y="21588"/>
                  <a:ext cx="630237" cy="605255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2061FB-7198-13D3-BD9E-56B5989CB07B}"/>
                </a:ext>
              </a:extLst>
            </p:cNvPr>
            <p:cNvCxnSpPr>
              <a:cxnSpLocks/>
              <a:stCxn id="13" idx="6"/>
              <a:endCxn id="6" idx="2"/>
            </p:cNvCxnSpPr>
            <p:nvPr/>
          </p:nvCxnSpPr>
          <p:spPr>
            <a:xfrm>
              <a:off x="2840729" y="324216"/>
              <a:ext cx="2340871" cy="96821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7DCD27D-22D8-1296-20D8-E689AC567759}"/>
                </a:ext>
              </a:extLst>
            </p:cNvPr>
            <p:cNvCxnSpPr>
              <a:cxnSpLocks/>
              <a:stCxn id="13" idx="6"/>
              <a:endCxn id="7" idx="2"/>
            </p:cNvCxnSpPr>
            <p:nvPr/>
          </p:nvCxnSpPr>
          <p:spPr>
            <a:xfrm>
              <a:off x="2840729" y="324216"/>
              <a:ext cx="2340871" cy="398099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A7B5B74-D980-03EC-FD4F-E1EE0CE3F984}"/>
                    </a:ext>
                  </a:extLst>
                </p:cNvPr>
                <p:cNvSpPr txBox="1"/>
                <p:nvPr/>
              </p:nvSpPr>
              <p:spPr>
                <a:xfrm>
                  <a:off x="3693434" y="376074"/>
                  <a:ext cx="4875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PH" b="1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A7B5B74-D980-03EC-FD4F-E1EE0CE3F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3434" y="376074"/>
                  <a:ext cx="48756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B89E2AE-F03D-6FEA-F85D-D9816E6EC2F5}"/>
                  </a:ext>
                </a:extLst>
              </p:cNvPr>
              <p:cNvSpPr txBox="1"/>
              <p:nvPr/>
            </p:nvSpPr>
            <p:spPr>
              <a:xfrm>
                <a:off x="7836390" y="503057"/>
                <a:ext cx="418859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𝑾𝒆𝒊𝒈𝒉𝒕𝒔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PH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400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4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PH" sz="24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B89E2AE-F03D-6FEA-F85D-D9816E6EC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390" y="503057"/>
                <a:ext cx="4188596" cy="830997"/>
              </a:xfrm>
              <a:prstGeom prst="rect">
                <a:avLst/>
              </a:prstGeom>
              <a:blipFill>
                <a:blip r:embed="rId13"/>
                <a:stretch>
                  <a:fillRect l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85022BE-3C41-67BB-276F-AEBDE182163A}"/>
                  </a:ext>
                </a:extLst>
              </p:cNvPr>
              <p:cNvSpPr txBox="1"/>
              <p:nvPr/>
            </p:nvSpPr>
            <p:spPr>
              <a:xfrm>
                <a:off x="7862008" y="1392035"/>
                <a:ext cx="22615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𝑩𝒊𝒂𝒔</m:t>
                    </m:r>
                  </m:oMath>
                </a14:m>
                <a:r>
                  <a:rPr lang="en-US" sz="2400" b="1" i="1" dirty="0">
                    <a:latin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PH" sz="24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PH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PH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PH" sz="2400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85022BE-3C41-67BB-276F-AEBDE1821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008" y="1392035"/>
                <a:ext cx="2261581" cy="461665"/>
              </a:xfrm>
              <a:prstGeom prst="rect">
                <a:avLst/>
              </a:prstGeom>
              <a:blipFill>
                <a:blip r:embed="rId14"/>
                <a:stretch>
                  <a:fillRect l="-559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55C289-23BB-BE20-32D9-525BA53E9A4C}"/>
                  </a:ext>
                </a:extLst>
              </p:cNvPr>
              <p:cNvSpPr txBox="1"/>
              <p:nvPr/>
            </p:nvSpPr>
            <p:spPr>
              <a:xfrm>
                <a:off x="7178682" y="1762783"/>
                <a:ext cx="529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55C289-23BB-BE20-32D9-525BA53E9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682" y="1762783"/>
                <a:ext cx="52924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A7390D-9E3E-C70B-FF4C-A45A5E4A5FD8}"/>
                  </a:ext>
                </a:extLst>
              </p:cNvPr>
              <p:cNvSpPr txBox="1"/>
              <p:nvPr/>
            </p:nvSpPr>
            <p:spPr>
              <a:xfrm>
                <a:off x="7178681" y="3626818"/>
                <a:ext cx="529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A7390D-9E3E-C70B-FF4C-A45A5E4A5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681" y="3626818"/>
                <a:ext cx="52924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1F3A01D-C1C1-9DE8-09E1-854F77B82E8A}"/>
                  </a:ext>
                </a:extLst>
              </p:cNvPr>
              <p:cNvSpPr txBox="1"/>
              <p:nvPr/>
            </p:nvSpPr>
            <p:spPr>
              <a:xfrm>
                <a:off x="3767087" y="3910363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1F3A01D-C1C1-9DE8-09E1-854F77B82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087" y="3910363"/>
                <a:ext cx="63023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9DB06C24-FD38-ADB2-7559-C2B01D21551D}"/>
              </a:ext>
            </a:extLst>
          </p:cNvPr>
          <p:cNvGrpSpPr/>
          <p:nvPr/>
        </p:nvGrpSpPr>
        <p:grpSpPr>
          <a:xfrm>
            <a:off x="5751266" y="15794"/>
            <a:ext cx="2721778" cy="2956006"/>
            <a:chOff x="2601903" y="-392497"/>
            <a:chExt cx="2721778" cy="29560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8C503D3-AF11-46BA-16FE-B5051E8C7D20}"/>
                    </a:ext>
                  </a:extLst>
                </p:cNvPr>
                <p:cNvSpPr txBox="1"/>
                <p:nvPr/>
              </p:nvSpPr>
              <p:spPr>
                <a:xfrm>
                  <a:off x="3090402" y="595591"/>
                  <a:ext cx="4875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PH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2454B19-46C1-19E4-806A-FD03E19EB2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0402" y="595591"/>
                  <a:ext cx="48756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7C28F1BD-07D9-C63E-F0BE-A264B089EE7E}"/>
                    </a:ext>
                  </a:extLst>
                </p:cNvPr>
                <p:cNvSpPr/>
                <p:nvPr/>
              </p:nvSpPr>
              <p:spPr>
                <a:xfrm>
                  <a:off x="2601903" y="-392497"/>
                  <a:ext cx="630237" cy="605255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5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PH" sz="2500" dirty="0"/>
                </a:p>
              </p:txBody>
            </p:sp>
          </mc:Choice>
          <mc:Fallback xmlns="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7C28F1BD-07D9-C63E-F0BE-A264B089EE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1903" y="-392497"/>
                  <a:ext cx="630237" cy="605255"/>
                </a:xfrm>
                <a:prstGeom prst="ellipse">
                  <a:avLst/>
                </a:prstGeom>
                <a:blipFill>
                  <a:blip r:embed="rId18"/>
                  <a:stretch>
                    <a:fillRect b="-4082"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C479750-551B-CF29-CA73-C8B086B1ACA4}"/>
                </a:ext>
              </a:extLst>
            </p:cNvPr>
            <p:cNvCxnSpPr>
              <a:cxnSpLocks/>
              <a:stCxn id="27" idx="6"/>
              <a:endCxn id="14" idx="2"/>
            </p:cNvCxnSpPr>
            <p:nvPr/>
          </p:nvCxnSpPr>
          <p:spPr>
            <a:xfrm>
              <a:off x="3232140" y="-89869"/>
              <a:ext cx="2091541" cy="2653378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E4B92F9-D9B9-07CC-901B-D83F2D7A9A88}"/>
                    </a:ext>
                  </a:extLst>
                </p:cNvPr>
                <p:cNvSpPr txBox="1"/>
                <p:nvPr/>
              </p:nvSpPr>
              <p:spPr>
                <a:xfrm>
                  <a:off x="3693434" y="376074"/>
                  <a:ext cx="5388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PH" b="1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E4B92F9-D9B9-07CC-901B-D83F2D7A9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3434" y="376074"/>
                  <a:ext cx="538865" cy="369332"/>
                </a:xfrm>
                <a:prstGeom prst="rect">
                  <a:avLst/>
                </a:prstGeom>
                <a:blipFill>
                  <a:blip r:embed="rId19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9022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4936" y="336512"/>
            <a:ext cx="10982126" cy="718459"/>
          </a:xfrm>
        </p:spPr>
        <p:txBody>
          <a:bodyPr>
            <a:noAutofit/>
          </a:bodyPr>
          <a:lstStyle/>
          <a:p>
            <a:r>
              <a:rPr lang="en-PH" sz="4500" b="1" dirty="0"/>
              <a:t>How does a Neural Network make a prediction?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6A82E6-DFE1-B80E-C3A9-F5436BD9D9FC}"/>
              </a:ext>
            </a:extLst>
          </p:cNvPr>
          <p:cNvSpPr txBox="1"/>
          <p:nvPr/>
        </p:nvSpPr>
        <p:spPr>
          <a:xfrm>
            <a:off x="984115" y="1380901"/>
            <a:ext cx="1022376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Once an input layer is determined, </a:t>
            </a:r>
            <a:r>
              <a:rPr lang="en-US" sz="3000" b="1" dirty="0">
                <a:solidFill>
                  <a:srgbClr val="00B0F0"/>
                </a:solidFill>
              </a:rPr>
              <a:t>weights</a:t>
            </a:r>
            <a:r>
              <a:rPr lang="en-US" sz="3000" dirty="0"/>
              <a:t> are assigned. </a:t>
            </a:r>
          </a:p>
          <a:p>
            <a:endParaRPr lang="en-US" sz="3000" dirty="0"/>
          </a:p>
          <a:p>
            <a:r>
              <a:rPr lang="en-US" sz="3000" dirty="0"/>
              <a:t>These </a:t>
            </a:r>
            <a:r>
              <a:rPr lang="en-US" sz="3000" b="1" dirty="0">
                <a:solidFill>
                  <a:srgbClr val="00B0F0"/>
                </a:solidFill>
              </a:rPr>
              <a:t>weights</a:t>
            </a:r>
            <a:r>
              <a:rPr lang="en-US" sz="3000" dirty="0"/>
              <a:t> help determine the importance of any given variable, with larger ones contributing more significantly to the output compared to other inputs. </a:t>
            </a:r>
          </a:p>
          <a:p>
            <a:endParaRPr lang="en-US" sz="3000" dirty="0"/>
          </a:p>
          <a:p>
            <a:r>
              <a:rPr lang="en-US" sz="3000" dirty="0"/>
              <a:t>All inputs are then </a:t>
            </a:r>
            <a:r>
              <a:rPr lang="en-US" sz="3000" b="1" dirty="0">
                <a:solidFill>
                  <a:srgbClr val="7030A0"/>
                </a:solidFill>
              </a:rPr>
              <a:t>multiplied</a:t>
            </a:r>
            <a:r>
              <a:rPr lang="en-US" sz="3000" dirty="0"/>
              <a:t> by their respective weights and then </a:t>
            </a:r>
            <a:r>
              <a:rPr lang="en-US" sz="3000" b="1" dirty="0">
                <a:solidFill>
                  <a:srgbClr val="7030A0"/>
                </a:solidFill>
              </a:rPr>
              <a:t>summed</a:t>
            </a:r>
            <a:r>
              <a:rPr lang="en-US" sz="3000" dirty="0"/>
              <a:t>. </a:t>
            </a:r>
            <a:endParaRPr lang="en-PH" sz="3000" dirty="0"/>
          </a:p>
        </p:txBody>
      </p:sp>
    </p:spTree>
    <p:extLst>
      <p:ext uri="{BB962C8B-B14F-4D97-AF65-F5344CB8AC3E}">
        <p14:creationId xmlns:p14="http://schemas.microsoft.com/office/powerpoint/2010/main" val="1406743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/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77044" cy="16793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2971800"/>
            <a:ext cx="2377044" cy="1333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/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B07883-5A2A-238C-AE56-49AB0143E416}"/>
                  </a:ext>
                </a:extLst>
              </p:cNvPr>
              <p:cNvSpPr txBox="1"/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B07883-5A2A-238C-AE56-49AB0143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999E9E-E58C-86C8-0823-6D1939369BB7}"/>
                  </a:ext>
                </a:extLst>
              </p:cNvPr>
              <p:cNvSpPr txBox="1"/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999E9E-E58C-86C8-0823-6D1939369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/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2061FB-7198-13D3-BD9E-56B5989CB07B}"/>
              </a:ext>
            </a:extLst>
          </p:cNvPr>
          <p:cNvCxnSpPr>
            <a:cxnSpLocks/>
            <a:stCxn id="13" idx="6"/>
            <a:endCxn id="6" idx="2"/>
          </p:cNvCxnSpPr>
          <p:nvPr/>
        </p:nvCxnSpPr>
        <p:spPr>
          <a:xfrm>
            <a:off x="2840729" y="324216"/>
            <a:ext cx="2340871" cy="96821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DCD27D-22D8-1296-20D8-E689AC567759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>
            <a:off x="2840729" y="324216"/>
            <a:ext cx="2340871" cy="39809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A7B5B74-D980-03EC-FD4F-E1EE0CE3F984}"/>
                  </a:ext>
                </a:extLst>
              </p:cNvPr>
              <p:cNvSpPr txBox="1"/>
              <p:nvPr/>
            </p:nvSpPr>
            <p:spPr>
              <a:xfrm>
                <a:off x="3693434" y="376074"/>
                <a:ext cx="487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A7B5B74-D980-03EC-FD4F-E1EE0CE3F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434" y="376074"/>
                <a:ext cx="48756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03784C-A9BF-4D7E-8693-7817D7DA8641}"/>
                  </a:ext>
                </a:extLst>
              </p:cNvPr>
              <p:cNvSpPr txBox="1"/>
              <p:nvPr/>
            </p:nvSpPr>
            <p:spPr>
              <a:xfrm>
                <a:off x="6273347" y="456891"/>
                <a:ext cx="4021971" cy="46166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24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03784C-A9BF-4D7E-8693-7817D7DA8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347" y="456891"/>
                <a:ext cx="4021971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0713F1-401F-E9D9-CE43-A7DDC3669CE5}"/>
                  </a:ext>
                </a:extLst>
              </p:cNvPr>
              <p:cNvSpPr txBox="1"/>
              <p:nvPr/>
            </p:nvSpPr>
            <p:spPr>
              <a:xfrm>
                <a:off x="5358947" y="396336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0713F1-401F-E9D9-CE43-A7DDC3669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396336"/>
                <a:ext cx="559705" cy="461665"/>
              </a:xfrm>
              <a:prstGeom prst="rect">
                <a:avLst/>
              </a:prstGeom>
              <a:blipFill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457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Neural Networks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6A82E6-DFE1-B80E-C3A9-F5436BD9D9FC}"/>
              </a:ext>
            </a:extLst>
          </p:cNvPr>
          <p:cNvSpPr txBox="1"/>
          <p:nvPr/>
        </p:nvSpPr>
        <p:spPr>
          <a:xfrm>
            <a:off x="839822" y="1342262"/>
            <a:ext cx="679215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Also known as artificial neural networks (ANNs) are a subset of machine learning and are at the heart of </a:t>
            </a:r>
            <a:r>
              <a:rPr lang="en-US" sz="3000" b="1" dirty="0">
                <a:solidFill>
                  <a:srgbClr val="002060"/>
                </a:solidFill>
              </a:rPr>
              <a:t>deep learning algorithms</a:t>
            </a:r>
            <a:r>
              <a:rPr lang="en-US" sz="3000" dirty="0"/>
              <a:t>. </a:t>
            </a:r>
          </a:p>
          <a:p>
            <a:endParaRPr lang="en-US" sz="3000" dirty="0"/>
          </a:p>
          <a:p>
            <a:r>
              <a:rPr lang="en-US" sz="3000" dirty="0"/>
              <a:t>Their name and structure are inspired by the </a:t>
            </a:r>
            <a:r>
              <a:rPr lang="en-US" sz="3000" b="1" dirty="0">
                <a:solidFill>
                  <a:srgbClr val="002060"/>
                </a:solidFill>
              </a:rPr>
              <a:t>human brain</a:t>
            </a:r>
            <a:r>
              <a:rPr lang="en-US" sz="3000" dirty="0"/>
              <a:t>, mimicking the way that biological neurons signal to one another.</a:t>
            </a:r>
            <a:endParaRPr lang="en-PH" sz="3000" dirty="0"/>
          </a:p>
        </p:txBody>
      </p:sp>
      <p:pic>
        <p:nvPicPr>
          <p:cNvPr id="8" name="Picture 7" descr="A close-up of a neuron&#10;&#10;Description automatically generated">
            <a:extLst>
              <a:ext uri="{FF2B5EF4-FFF2-40B4-BE49-F238E27FC236}">
                <a16:creationId xmlns:a16="http://schemas.microsoft.com/office/drawing/2014/main" id="{F73167DB-5DC1-65B2-CD2B-5DEBDB49D0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19" y="929253"/>
            <a:ext cx="3516528" cy="2716518"/>
          </a:xfrm>
          <a:prstGeom prst="rect">
            <a:avLst/>
          </a:prstGeom>
        </p:spPr>
      </p:pic>
      <p:pic>
        <p:nvPicPr>
          <p:cNvPr id="9" name="Picture 8" descr="A diagram of a network&#10;&#10;Description automatically generated">
            <a:extLst>
              <a:ext uri="{FF2B5EF4-FFF2-40B4-BE49-F238E27FC236}">
                <a16:creationId xmlns:a16="http://schemas.microsoft.com/office/drawing/2014/main" id="{8C33DDC5-353B-1A0B-590A-4E96D11E14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206" y="4016363"/>
            <a:ext cx="2834620" cy="206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352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/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77044" cy="16793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2971800"/>
            <a:ext cx="2377044" cy="1333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/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454B19-46C1-19E4-806A-FD03E19EB26C}"/>
                  </a:ext>
                </a:extLst>
              </p:cNvPr>
              <p:cNvSpPr txBox="1"/>
              <p:nvPr/>
            </p:nvSpPr>
            <p:spPr>
              <a:xfrm>
                <a:off x="3090402" y="595591"/>
                <a:ext cx="487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454B19-46C1-19E4-806A-FD03E19EB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402" y="595591"/>
                <a:ext cx="48756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94A1DA-5845-66E2-C7C7-71C9A7ED81B7}"/>
                  </a:ext>
                </a:extLst>
              </p:cNvPr>
              <p:cNvSpPr txBox="1"/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94A1DA-5845-66E2-C7C7-71C9A7ED8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/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2061FB-7198-13D3-BD9E-56B5989CB07B}"/>
              </a:ext>
            </a:extLst>
          </p:cNvPr>
          <p:cNvCxnSpPr>
            <a:cxnSpLocks/>
            <a:stCxn id="13" idx="6"/>
            <a:endCxn id="6" idx="2"/>
          </p:cNvCxnSpPr>
          <p:nvPr/>
        </p:nvCxnSpPr>
        <p:spPr>
          <a:xfrm>
            <a:off x="2840729" y="324216"/>
            <a:ext cx="2340871" cy="96821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DCD27D-22D8-1296-20D8-E689AC567759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>
            <a:off x="2840729" y="324216"/>
            <a:ext cx="2340871" cy="39809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BBF5A1E-1A4A-DB73-A86E-7E07D7BD8F66}"/>
                  </a:ext>
                </a:extLst>
              </p:cNvPr>
              <p:cNvSpPr txBox="1"/>
              <p:nvPr/>
            </p:nvSpPr>
            <p:spPr>
              <a:xfrm>
                <a:off x="3767086" y="4353689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BBF5A1E-1A4A-DB73-A86E-7E07D7BD8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086" y="4353689"/>
                <a:ext cx="63023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03784C-A9BF-4D7E-8693-7817D7DA8641}"/>
                  </a:ext>
                </a:extLst>
              </p:cNvPr>
              <p:cNvSpPr txBox="1"/>
              <p:nvPr/>
            </p:nvSpPr>
            <p:spPr>
              <a:xfrm>
                <a:off x="6273347" y="4353689"/>
                <a:ext cx="3977011" cy="46166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𝟐𝟐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24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03784C-A9BF-4D7E-8693-7817D7DA8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347" y="4353689"/>
                <a:ext cx="3977011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5F6F962-3A17-2397-AF30-02791939BFCC}"/>
                  </a:ext>
                </a:extLst>
              </p:cNvPr>
              <p:cNvSpPr txBox="1"/>
              <p:nvPr/>
            </p:nvSpPr>
            <p:spPr>
              <a:xfrm>
                <a:off x="5358947" y="3407923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5F6F962-3A17-2397-AF30-02791939B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3407923"/>
                <a:ext cx="559705" cy="461665"/>
              </a:xfrm>
              <a:prstGeom prst="rect">
                <a:avLst/>
              </a:prstGeom>
              <a:blipFill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DE24DB9-325D-4919-6F1F-08F63BB056CD}"/>
                  </a:ext>
                </a:extLst>
              </p:cNvPr>
              <p:cNvSpPr txBox="1"/>
              <p:nvPr/>
            </p:nvSpPr>
            <p:spPr>
              <a:xfrm>
                <a:off x="5358947" y="396336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DE24DB9-325D-4919-6F1F-08F63BB05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396336"/>
                <a:ext cx="559705" cy="461665"/>
              </a:xfrm>
              <a:prstGeom prst="rect">
                <a:avLst/>
              </a:prstGeom>
              <a:blipFill>
                <a:blip r:embed="rId1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2F4333E-33A3-DAE0-8FBF-DC9E00749DF4}"/>
                  </a:ext>
                </a:extLst>
              </p:cNvPr>
              <p:cNvSpPr txBox="1"/>
              <p:nvPr/>
            </p:nvSpPr>
            <p:spPr>
              <a:xfrm>
                <a:off x="6273347" y="456891"/>
                <a:ext cx="4021971" cy="46166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2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2F4333E-33A3-DAE0-8FBF-DC9E00749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347" y="456891"/>
                <a:ext cx="4021971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206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6A82E6-DFE1-B80E-C3A9-F5436BD9D9FC}"/>
              </a:ext>
            </a:extLst>
          </p:cNvPr>
          <p:cNvSpPr txBox="1"/>
          <p:nvPr/>
        </p:nvSpPr>
        <p:spPr>
          <a:xfrm>
            <a:off x="984115" y="1380901"/>
            <a:ext cx="1022376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Afterward, the output is passed through an </a:t>
            </a:r>
            <a:r>
              <a:rPr lang="en-US" sz="3000" b="1" dirty="0">
                <a:solidFill>
                  <a:srgbClr val="FFC000"/>
                </a:solidFill>
              </a:rPr>
              <a:t>activation function</a:t>
            </a:r>
            <a:r>
              <a:rPr lang="en-US" sz="3000" dirty="0"/>
              <a:t>, which </a:t>
            </a:r>
            <a:r>
              <a:rPr lang="en-US" sz="3000" b="1" dirty="0">
                <a:solidFill>
                  <a:srgbClr val="002060"/>
                </a:solidFill>
              </a:rPr>
              <a:t>determines the output</a:t>
            </a:r>
            <a:r>
              <a:rPr lang="en-US" sz="3000" dirty="0"/>
              <a:t>. </a:t>
            </a:r>
          </a:p>
          <a:p>
            <a:endParaRPr lang="en-US" sz="3000" dirty="0"/>
          </a:p>
          <a:p>
            <a:r>
              <a:rPr lang="en-US" sz="3000" dirty="0"/>
              <a:t>If that output exceeds a given threshold, it “fires” (or activates) the neuron, passing data to the next layer in the network. </a:t>
            </a:r>
          </a:p>
          <a:p>
            <a:endParaRPr lang="en-US" sz="3000" dirty="0"/>
          </a:p>
          <a:p>
            <a:r>
              <a:rPr lang="en-US" sz="3000" b="1" dirty="0">
                <a:solidFill>
                  <a:srgbClr val="002060"/>
                </a:solidFill>
              </a:rPr>
              <a:t>This results in the output of one node becoming in the input of the next node</a:t>
            </a:r>
            <a:r>
              <a:rPr lang="en-US" sz="3000" dirty="0"/>
              <a:t>. This process of passing data from one layer to the next layer defines this neural network as a </a:t>
            </a:r>
            <a:r>
              <a:rPr lang="en-US" sz="3000" b="1" dirty="0">
                <a:solidFill>
                  <a:srgbClr val="00B0F0"/>
                </a:solidFill>
              </a:rPr>
              <a:t>feedforward network</a:t>
            </a:r>
            <a:r>
              <a:rPr lang="en-US" sz="3000" dirty="0"/>
              <a:t>.</a:t>
            </a:r>
            <a:endParaRPr lang="en-PH" sz="3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D4AF03C-BB08-AE00-CC2E-35DD1F42AB18}"/>
              </a:ext>
            </a:extLst>
          </p:cNvPr>
          <p:cNvSpPr txBox="1">
            <a:spLocks/>
          </p:cNvSpPr>
          <p:nvPr/>
        </p:nvSpPr>
        <p:spPr>
          <a:xfrm>
            <a:off x="604936" y="336512"/>
            <a:ext cx="10982126" cy="7184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sz="4500" b="1"/>
              <a:t>How does Neural Networks make a prediction?</a:t>
            </a:r>
            <a:endParaRPr lang="en-PH" sz="4500" b="1" dirty="0"/>
          </a:p>
        </p:txBody>
      </p:sp>
    </p:spTree>
    <p:extLst>
      <p:ext uri="{BB962C8B-B14F-4D97-AF65-F5344CB8AC3E}">
        <p14:creationId xmlns:p14="http://schemas.microsoft.com/office/powerpoint/2010/main" val="41450575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/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77044" cy="16793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2971800"/>
            <a:ext cx="2377044" cy="1333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/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B07883-5A2A-238C-AE56-49AB0143E416}"/>
                  </a:ext>
                </a:extLst>
              </p:cNvPr>
              <p:cNvSpPr txBox="1"/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B07883-5A2A-238C-AE56-49AB0143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999E9E-E58C-86C8-0823-6D1939369BB7}"/>
                  </a:ext>
                </a:extLst>
              </p:cNvPr>
              <p:cNvSpPr txBox="1"/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999E9E-E58C-86C8-0823-6D1939369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/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2061FB-7198-13D3-BD9E-56B5989CB07B}"/>
              </a:ext>
            </a:extLst>
          </p:cNvPr>
          <p:cNvCxnSpPr>
            <a:cxnSpLocks/>
            <a:stCxn id="13" idx="6"/>
            <a:endCxn id="6" idx="2"/>
          </p:cNvCxnSpPr>
          <p:nvPr/>
        </p:nvCxnSpPr>
        <p:spPr>
          <a:xfrm>
            <a:off x="2840729" y="324216"/>
            <a:ext cx="2340871" cy="96821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DCD27D-22D8-1296-20D8-E689AC567759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>
            <a:off x="2840729" y="324216"/>
            <a:ext cx="2340871" cy="39809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A7B5B74-D980-03EC-FD4F-E1EE0CE3F984}"/>
                  </a:ext>
                </a:extLst>
              </p:cNvPr>
              <p:cNvSpPr txBox="1"/>
              <p:nvPr/>
            </p:nvSpPr>
            <p:spPr>
              <a:xfrm>
                <a:off x="3693434" y="376074"/>
                <a:ext cx="487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A7B5B74-D980-03EC-FD4F-E1EE0CE3F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434" y="376074"/>
                <a:ext cx="48756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F2E5FD-81CE-7C0C-8F59-BB5C02F5A072}"/>
                  </a:ext>
                </a:extLst>
              </p:cNvPr>
              <p:cNvSpPr txBox="1"/>
              <p:nvPr/>
            </p:nvSpPr>
            <p:spPr>
              <a:xfrm>
                <a:off x="5358947" y="417413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F2E5FD-81CE-7C0C-8F59-BB5C02F5A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417413"/>
                <a:ext cx="559705" cy="461665"/>
              </a:xfrm>
              <a:prstGeom prst="rect">
                <a:avLst/>
              </a:prstGeom>
              <a:blipFill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7750B4-C2BF-1136-F428-51F6E6FE31C0}"/>
                  </a:ext>
                </a:extLst>
              </p:cNvPr>
              <p:cNvSpPr txBox="1"/>
              <p:nvPr/>
            </p:nvSpPr>
            <p:spPr>
              <a:xfrm>
                <a:off x="5358947" y="3429000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7750B4-C2BF-1136-F428-51F6E6FE3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3429000"/>
                <a:ext cx="559705" cy="461665"/>
              </a:xfrm>
              <a:prstGeom prst="rect">
                <a:avLst/>
              </a:prstGeom>
              <a:blipFill>
                <a:blip r:embed="rId12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19AAEF-0F44-4DDF-8C7E-C0E44B15450B}"/>
                  </a:ext>
                </a:extLst>
              </p:cNvPr>
              <p:cNvSpPr txBox="1"/>
              <p:nvPr/>
            </p:nvSpPr>
            <p:spPr>
              <a:xfrm>
                <a:off x="3090402" y="595591"/>
                <a:ext cx="487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19AAEF-0F44-4DDF-8C7E-C0E44B154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402" y="595591"/>
                <a:ext cx="48756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353D0C-C0AF-8846-AFA2-C9E8E61C25C0}"/>
                  </a:ext>
                </a:extLst>
              </p:cNvPr>
              <p:cNvSpPr txBox="1"/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353D0C-C0AF-8846-AFA2-C9E8E61C2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70BB498-D3B2-4AD0-6CEA-441FDFAD08DD}"/>
                  </a:ext>
                </a:extLst>
              </p:cNvPr>
              <p:cNvSpPr txBox="1"/>
              <p:nvPr/>
            </p:nvSpPr>
            <p:spPr>
              <a:xfrm>
                <a:off x="3767086" y="4353689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70BB498-D3B2-4AD0-6CEA-441FDFAD08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086" y="4353689"/>
                <a:ext cx="63023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F440310F-2401-7526-5A8D-D144AC679836}"/>
              </a:ext>
            </a:extLst>
          </p:cNvPr>
          <p:cNvSpPr txBox="1"/>
          <p:nvPr/>
        </p:nvSpPr>
        <p:spPr>
          <a:xfrm>
            <a:off x="8244515" y="202745"/>
            <a:ext cx="37581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There are different activation functions we can use. They are:</a:t>
            </a:r>
            <a:endParaRPr lang="en-US" sz="2100" dirty="0"/>
          </a:p>
          <a:p>
            <a:pPr marL="457200" indent="-457200">
              <a:buAutoNum type="arabicPeriod"/>
            </a:pPr>
            <a:r>
              <a:rPr lang="en-US" sz="2100" dirty="0"/>
              <a:t>Sigmoid</a:t>
            </a:r>
          </a:p>
          <a:p>
            <a:pPr marL="457200" indent="-457200">
              <a:buAutoNum type="arabicPeriod"/>
            </a:pPr>
            <a:r>
              <a:rPr lang="en-US" sz="2100" dirty="0" err="1"/>
              <a:t>ReLU</a:t>
            </a:r>
            <a:endParaRPr lang="en-US" sz="2100" dirty="0"/>
          </a:p>
          <a:p>
            <a:pPr marL="457200" indent="-457200">
              <a:buAutoNum type="arabicPeriod"/>
            </a:pPr>
            <a:r>
              <a:rPr lang="en-US" sz="2100" dirty="0" err="1"/>
              <a:t>tanH</a:t>
            </a:r>
            <a:endParaRPr lang="en-US" sz="2100" dirty="0"/>
          </a:p>
          <a:p>
            <a:pPr marL="457200" indent="-457200">
              <a:buAutoNum type="arabicPeriod"/>
            </a:pPr>
            <a:r>
              <a:rPr lang="en-US" sz="2100" dirty="0" err="1"/>
              <a:t>Softmax</a:t>
            </a:r>
            <a:endParaRPr lang="en-PH" sz="2100" dirty="0"/>
          </a:p>
        </p:txBody>
      </p:sp>
    </p:spTree>
    <p:extLst>
      <p:ext uri="{BB962C8B-B14F-4D97-AF65-F5344CB8AC3E}">
        <p14:creationId xmlns:p14="http://schemas.microsoft.com/office/powerpoint/2010/main" val="322056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/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7" idx="2"/>
          </p:cNvCxnSpPr>
          <p:nvPr/>
        </p:nvCxnSpPr>
        <p:spPr>
          <a:xfrm flipV="1">
            <a:off x="6096000" y="1287888"/>
            <a:ext cx="537061" cy="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2971800"/>
            <a:ext cx="2377044" cy="1333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/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B07883-5A2A-238C-AE56-49AB0143E416}"/>
                  </a:ext>
                </a:extLst>
              </p:cNvPr>
              <p:cNvSpPr txBox="1"/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B07883-5A2A-238C-AE56-49AB0143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999E9E-E58C-86C8-0823-6D1939369BB7}"/>
                  </a:ext>
                </a:extLst>
              </p:cNvPr>
              <p:cNvSpPr txBox="1"/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999E9E-E58C-86C8-0823-6D1939369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/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2061FB-7198-13D3-BD9E-56B5989CB07B}"/>
              </a:ext>
            </a:extLst>
          </p:cNvPr>
          <p:cNvCxnSpPr>
            <a:cxnSpLocks/>
            <a:stCxn id="13" idx="6"/>
            <a:endCxn id="6" idx="2"/>
          </p:cNvCxnSpPr>
          <p:nvPr/>
        </p:nvCxnSpPr>
        <p:spPr>
          <a:xfrm>
            <a:off x="2840729" y="324216"/>
            <a:ext cx="2340871" cy="96821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DCD27D-22D8-1296-20D8-E689AC567759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>
            <a:off x="2840729" y="324216"/>
            <a:ext cx="2340871" cy="39809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A7B5B74-D980-03EC-FD4F-E1EE0CE3F984}"/>
                  </a:ext>
                </a:extLst>
              </p:cNvPr>
              <p:cNvSpPr txBox="1"/>
              <p:nvPr/>
            </p:nvSpPr>
            <p:spPr>
              <a:xfrm>
                <a:off x="3693434" y="376074"/>
                <a:ext cx="487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A7B5B74-D980-03EC-FD4F-E1EE0CE3F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434" y="376074"/>
                <a:ext cx="48756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03784C-A9BF-4D7E-8693-7817D7DA8641}"/>
                  </a:ext>
                </a:extLst>
              </p:cNvPr>
              <p:cNvSpPr txBox="1"/>
              <p:nvPr/>
            </p:nvSpPr>
            <p:spPr>
              <a:xfrm>
                <a:off x="7596915" y="1057054"/>
                <a:ext cx="1790529" cy="46166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4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03784C-A9BF-4D7E-8693-7817D7DA8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915" y="1057054"/>
                <a:ext cx="1790529" cy="461665"/>
              </a:xfrm>
              <a:prstGeom prst="rect">
                <a:avLst/>
              </a:prstGeom>
              <a:blipFill>
                <a:blip r:embed="rId10"/>
                <a:stretch>
                  <a:fillRect r="-667" b="-12195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042A97D-62CD-9550-AD6B-C732FAA858D0}"/>
                  </a:ext>
                </a:extLst>
              </p:cNvPr>
              <p:cNvSpPr/>
              <p:nvPr/>
            </p:nvSpPr>
            <p:spPr>
              <a:xfrm>
                <a:off x="6633061" y="985260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042A97D-62CD-9550-AD6B-C732FAA85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061" y="985260"/>
                <a:ext cx="630237" cy="60525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7B8BD6E-CCA3-765B-6A06-014C37F95123}"/>
              </a:ext>
            </a:extLst>
          </p:cNvPr>
          <p:cNvCxnSpPr>
            <a:cxnSpLocks/>
            <a:stCxn id="17" idx="6"/>
            <a:endCxn id="14" idx="2"/>
          </p:cNvCxnSpPr>
          <p:nvPr/>
        </p:nvCxnSpPr>
        <p:spPr>
          <a:xfrm>
            <a:off x="7263298" y="1287888"/>
            <a:ext cx="1209746" cy="16839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332306B-FEEC-EF28-ED22-61DADFEDD53A}"/>
                  </a:ext>
                </a:extLst>
              </p:cNvPr>
              <p:cNvSpPr txBox="1"/>
              <p:nvPr/>
            </p:nvSpPr>
            <p:spPr>
              <a:xfrm>
                <a:off x="5358947" y="3407923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332306B-FEEC-EF28-ED22-61DADFEDD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3407923"/>
                <a:ext cx="559705" cy="461665"/>
              </a:xfrm>
              <a:prstGeom prst="rect">
                <a:avLst/>
              </a:prstGeom>
              <a:blipFill>
                <a:blip r:embed="rId1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A1774E2-4711-168D-AB33-F3F8052778FE}"/>
                  </a:ext>
                </a:extLst>
              </p:cNvPr>
              <p:cNvSpPr txBox="1"/>
              <p:nvPr/>
            </p:nvSpPr>
            <p:spPr>
              <a:xfrm>
                <a:off x="5358947" y="396336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A1774E2-4711-168D-AB33-F3F805277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396336"/>
                <a:ext cx="559705" cy="461665"/>
              </a:xfrm>
              <a:prstGeom prst="rect">
                <a:avLst/>
              </a:prstGeom>
              <a:blipFill>
                <a:blip r:embed="rId1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EE43AFD-81E8-61CE-10CE-157E184B9F76}"/>
                  </a:ext>
                </a:extLst>
              </p:cNvPr>
              <p:cNvSpPr txBox="1"/>
              <p:nvPr/>
            </p:nvSpPr>
            <p:spPr>
              <a:xfrm>
                <a:off x="3090402" y="595591"/>
                <a:ext cx="487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EE43AFD-81E8-61CE-10CE-157E184B9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402" y="595591"/>
                <a:ext cx="48756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ED4DA7C-1C29-9174-2B62-96A799141665}"/>
                  </a:ext>
                </a:extLst>
              </p:cNvPr>
              <p:cNvSpPr txBox="1"/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ED4DA7C-1C29-9174-2B62-96A799141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937680A-2867-805D-7B51-63CD69A2ED19}"/>
                  </a:ext>
                </a:extLst>
              </p:cNvPr>
              <p:cNvSpPr txBox="1"/>
              <p:nvPr/>
            </p:nvSpPr>
            <p:spPr>
              <a:xfrm>
                <a:off x="3767086" y="4353689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937680A-2867-805D-7B51-63CD69A2E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086" y="4353689"/>
                <a:ext cx="63023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62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/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7" idx="2"/>
          </p:cNvCxnSpPr>
          <p:nvPr/>
        </p:nvCxnSpPr>
        <p:spPr>
          <a:xfrm flipV="1">
            <a:off x="6096000" y="1287888"/>
            <a:ext cx="537061" cy="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 flipV="1">
            <a:off x="6096000" y="4301234"/>
            <a:ext cx="538598" cy="397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/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/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2061FB-7198-13D3-BD9E-56B5989CB07B}"/>
              </a:ext>
            </a:extLst>
          </p:cNvPr>
          <p:cNvCxnSpPr>
            <a:cxnSpLocks/>
            <a:stCxn id="13" idx="6"/>
            <a:endCxn id="6" idx="2"/>
          </p:cNvCxnSpPr>
          <p:nvPr/>
        </p:nvCxnSpPr>
        <p:spPr>
          <a:xfrm>
            <a:off x="2840729" y="324216"/>
            <a:ext cx="2340871" cy="96821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DCD27D-22D8-1296-20D8-E689AC567759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>
            <a:off x="2840729" y="324216"/>
            <a:ext cx="2340871" cy="39809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042A97D-62CD-9550-AD6B-C732FAA858D0}"/>
                  </a:ext>
                </a:extLst>
              </p:cNvPr>
              <p:cNvSpPr/>
              <p:nvPr/>
            </p:nvSpPr>
            <p:spPr>
              <a:xfrm>
                <a:off x="6633061" y="985260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042A97D-62CD-9550-AD6B-C732FAA85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061" y="985260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7B8BD6E-CCA3-765B-6A06-014C37F95123}"/>
              </a:ext>
            </a:extLst>
          </p:cNvPr>
          <p:cNvCxnSpPr>
            <a:cxnSpLocks/>
            <a:stCxn id="17" idx="6"/>
            <a:endCxn id="14" idx="2"/>
          </p:cNvCxnSpPr>
          <p:nvPr/>
        </p:nvCxnSpPr>
        <p:spPr>
          <a:xfrm>
            <a:off x="7263298" y="1287888"/>
            <a:ext cx="1209746" cy="16839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1DD860E-3242-0282-4271-17FFC0570EAA}"/>
                  </a:ext>
                </a:extLst>
              </p:cNvPr>
              <p:cNvSpPr/>
              <p:nvPr/>
            </p:nvSpPr>
            <p:spPr>
              <a:xfrm>
                <a:off x="6634598" y="3998606"/>
                <a:ext cx="630237" cy="60525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1DD860E-3242-0282-4271-17FFC0570E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598" y="3998606"/>
                <a:ext cx="630237" cy="60525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843EE9-A150-B701-A745-A2165B521B54}"/>
              </a:ext>
            </a:extLst>
          </p:cNvPr>
          <p:cNvCxnSpPr>
            <a:cxnSpLocks/>
            <a:stCxn id="18" idx="6"/>
            <a:endCxn id="14" idx="2"/>
          </p:cNvCxnSpPr>
          <p:nvPr/>
        </p:nvCxnSpPr>
        <p:spPr>
          <a:xfrm flipV="1">
            <a:off x="7264835" y="2971800"/>
            <a:ext cx="1208209" cy="132943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59F712E-9403-5BE2-19C0-DC3745309D80}"/>
                  </a:ext>
                </a:extLst>
              </p:cNvPr>
              <p:cNvSpPr txBox="1"/>
              <p:nvPr/>
            </p:nvSpPr>
            <p:spPr>
              <a:xfrm>
                <a:off x="3767086" y="4307483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59F712E-9403-5BE2-19C0-DC3745309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086" y="4307483"/>
                <a:ext cx="63023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6B9D2FF-2D16-8DB8-69A7-F564A9615874}"/>
                  </a:ext>
                </a:extLst>
              </p:cNvPr>
              <p:cNvSpPr txBox="1"/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6B9D2FF-2D16-8DB8-69A7-F564A9615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779A36-B047-7BDD-A1B3-29575C8EC2CA}"/>
                  </a:ext>
                </a:extLst>
              </p:cNvPr>
              <p:cNvSpPr txBox="1"/>
              <p:nvPr/>
            </p:nvSpPr>
            <p:spPr>
              <a:xfrm>
                <a:off x="3090402" y="595591"/>
                <a:ext cx="487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779A36-B047-7BDD-A1B3-29575C8EC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402" y="595591"/>
                <a:ext cx="48756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92F661C-8296-7103-6254-07508C56903E}"/>
                  </a:ext>
                </a:extLst>
              </p:cNvPr>
              <p:cNvSpPr txBox="1"/>
              <p:nvPr/>
            </p:nvSpPr>
            <p:spPr>
              <a:xfrm>
                <a:off x="5358947" y="396336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92F661C-8296-7103-6254-07508C569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396336"/>
                <a:ext cx="559705" cy="461665"/>
              </a:xfrm>
              <a:prstGeom prst="rect">
                <a:avLst/>
              </a:prstGeom>
              <a:blipFill>
                <a:blip r:embed="rId1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60D1B5A-5557-F566-2FF8-E640111F6ED2}"/>
                  </a:ext>
                </a:extLst>
              </p:cNvPr>
              <p:cNvSpPr txBox="1"/>
              <p:nvPr/>
            </p:nvSpPr>
            <p:spPr>
              <a:xfrm>
                <a:off x="5358947" y="3407923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60D1B5A-5557-F566-2FF8-E640111F6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3407923"/>
                <a:ext cx="559705" cy="461665"/>
              </a:xfrm>
              <a:prstGeom prst="rect">
                <a:avLst/>
              </a:prstGeom>
              <a:blipFill>
                <a:blip r:embed="rId1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B05E76-D863-FD5B-0E60-075B7B46F650}"/>
                  </a:ext>
                </a:extLst>
              </p:cNvPr>
              <p:cNvSpPr txBox="1"/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B05E76-D863-FD5B-0E60-075B7B46F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1C8F68D-07B9-68BA-D179-E538C484B1EA}"/>
                  </a:ext>
                </a:extLst>
              </p:cNvPr>
              <p:cNvSpPr txBox="1"/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1C8F68D-07B9-68BA-D179-E538C484B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363471E-5EA9-7FFA-6E5B-BADC3DEDC9BB}"/>
                  </a:ext>
                </a:extLst>
              </p:cNvPr>
              <p:cNvSpPr txBox="1"/>
              <p:nvPr/>
            </p:nvSpPr>
            <p:spPr>
              <a:xfrm>
                <a:off x="3693434" y="376074"/>
                <a:ext cx="487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363471E-5EA9-7FFA-6E5B-BADC3DEDC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434" y="376074"/>
                <a:ext cx="487569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03784C-A9BF-4D7E-8693-7817D7DA8641}"/>
                  </a:ext>
                </a:extLst>
              </p:cNvPr>
              <p:cNvSpPr txBox="1"/>
              <p:nvPr/>
            </p:nvSpPr>
            <p:spPr>
              <a:xfrm>
                <a:off x="7596915" y="4117321"/>
                <a:ext cx="1972289" cy="46166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4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03784C-A9BF-4D7E-8693-7817D7DA8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915" y="4117321"/>
                <a:ext cx="1972289" cy="461665"/>
              </a:xfrm>
              <a:prstGeom prst="rect">
                <a:avLst/>
              </a:prstGeom>
              <a:blipFill>
                <a:blip r:embed="rId18"/>
                <a:stretch>
                  <a:fillRect b="-12195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B1F5AB-9F0D-D117-8613-70C784B75AD6}"/>
                  </a:ext>
                </a:extLst>
              </p:cNvPr>
              <p:cNvSpPr txBox="1"/>
              <p:nvPr/>
            </p:nvSpPr>
            <p:spPr>
              <a:xfrm>
                <a:off x="7596915" y="1057054"/>
                <a:ext cx="1790529" cy="46166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4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B1F5AB-9F0D-D117-8613-70C784B75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915" y="1057054"/>
                <a:ext cx="1790529" cy="461665"/>
              </a:xfrm>
              <a:prstGeom prst="rect">
                <a:avLst/>
              </a:prstGeom>
              <a:blipFill>
                <a:blip r:embed="rId8"/>
                <a:stretch>
                  <a:fillRect r="-667" b="-12195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303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/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7" idx="2"/>
          </p:cNvCxnSpPr>
          <p:nvPr/>
        </p:nvCxnSpPr>
        <p:spPr>
          <a:xfrm flipV="1">
            <a:off x="6096000" y="1287888"/>
            <a:ext cx="537061" cy="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 flipV="1">
            <a:off x="6096000" y="4301234"/>
            <a:ext cx="538598" cy="397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/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/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2061FB-7198-13D3-BD9E-56B5989CB07B}"/>
              </a:ext>
            </a:extLst>
          </p:cNvPr>
          <p:cNvCxnSpPr>
            <a:cxnSpLocks/>
            <a:stCxn id="3" idx="6"/>
            <a:endCxn id="14" idx="2"/>
          </p:cNvCxnSpPr>
          <p:nvPr/>
        </p:nvCxnSpPr>
        <p:spPr>
          <a:xfrm>
            <a:off x="7846947" y="318520"/>
            <a:ext cx="626097" cy="265328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DCD27D-22D8-1296-20D8-E689AC567759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>
            <a:off x="2840729" y="324216"/>
            <a:ext cx="2340871" cy="39809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03784C-A9BF-4D7E-8693-7817D7DA8641}"/>
                  </a:ext>
                </a:extLst>
              </p:cNvPr>
              <p:cNvSpPr txBox="1"/>
              <p:nvPr/>
            </p:nvSpPr>
            <p:spPr>
              <a:xfrm>
                <a:off x="8477429" y="3568542"/>
                <a:ext cx="3590288" cy="46166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24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03784C-A9BF-4D7E-8693-7817D7DA8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429" y="3568542"/>
                <a:ext cx="359028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4000F3-4AE9-90AA-C12B-FF23A1592C38}"/>
                  </a:ext>
                </a:extLst>
              </p:cNvPr>
              <p:cNvSpPr txBox="1"/>
              <p:nvPr/>
            </p:nvSpPr>
            <p:spPr>
              <a:xfrm>
                <a:off x="7777606" y="1778926"/>
                <a:ext cx="529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4000F3-4AE9-90AA-C12B-FF23A1592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7606" y="1778926"/>
                <a:ext cx="52924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4B847D-492A-9FAD-8522-0ABF1B77D181}"/>
                  </a:ext>
                </a:extLst>
              </p:cNvPr>
              <p:cNvSpPr txBox="1"/>
              <p:nvPr/>
            </p:nvSpPr>
            <p:spPr>
              <a:xfrm>
                <a:off x="7809078" y="3663346"/>
                <a:ext cx="529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4B847D-492A-9FAD-8522-0ABF1B77D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078" y="3663346"/>
                <a:ext cx="52924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042A97D-62CD-9550-AD6B-C732FAA858D0}"/>
                  </a:ext>
                </a:extLst>
              </p:cNvPr>
              <p:cNvSpPr/>
              <p:nvPr/>
            </p:nvSpPr>
            <p:spPr>
              <a:xfrm>
                <a:off x="6633061" y="985260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042A97D-62CD-9550-AD6B-C732FAA85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061" y="985260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7B8BD6E-CCA3-765B-6A06-014C37F95123}"/>
              </a:ext>
            </a:extLst>
          </p:cNvPr>
          <p:cNvCxnSpPr>
            <a:cxnSpLocks/>
            <a:stCxn id="17" idx="6"/>
            <a:endCxn id="14" idx="2"/>
          </p:cNvCxnSpPr>
          <p:nvPr/>
        </p:nvCxnSpPr>
        <p:spPr>
          <a:xfrm>
            <a:off x="7263298" y="1287888"/>
            <a:ext cx="1209746" cy="16839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1DD860E-3242-0282-4271-17FFC0570EAA}"/>
                  </a:ext>
                </a:extLst>
              </p:cNvPr>
              <p:cNvSpPr/>
              <p:nvPr/>
            </p:nvSpPr>
            <p:spPr>
              <a:xfrm>
                <a:off x="6634598" y="3998606"/>
                <a:ext cx="630237" cy="60525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1DD860E-3242-0282-4271-17FFC0570E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598" y="3998606"/>
                <a:ext cx="630237" cy="60525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843EE9-A150-B701-A745-A2165B521B54}"/>
              </a:ext>
            </a:extLst>
          </p:cNvPr>
          <p:cNvCxnSpPr>
            <a:cxnSpLocks/>
            <a:stCxn id="18" idx="6"/>
            <a:endCxn id="14" idx="2"/>
          </p:cNvCxnSpPr>
          <p:nvPr/>
        </p:nvCxnSpPr>
        <p:spPr>
          <a:xfrm flipV="1">
            <a:off x="7264835" y="2971800"/>
            <a:ext cx="1208209" cy="132943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90E96F31-BCC7-E3B9-3FF9-DB7BA744B26A}"/>
                  </a:ext>
                </a:extLst>
              </p:cNvPr>
              <p:cNvSpPr/>
              <p:nvPr/>
            </p:nvSpPr>
            <p:spPr>
              <a:xfrm>
                <a:off x="7216710" y="15892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90E96F31-BCC7-E3B9-3FF9-DB7BA744B2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710" y="15892"/>
                <a:ext cx="630237" cy="6052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99EEE2-18D2-5AFF-9184-EF9D64015405}"/>
              </a:ext>
            </a:extLst>
          </p:cNvPr>
          <p:cNvCxnSpPr>
            <a:cxnSpLocks/>
            <a:stCxn id="13" idx="6"/>
            <a:endCxn id="6" idx="2"/>
          </p:cNvCxnSpPr>
          <p:nvPr/>
        </p:nvCxnSpPr>
        <p:spPr>
          <a:xfrm>
            <a:off x="2840729" y="324216"/>
            <a:ext cx="2340871" cy="96821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03CA5C5-22E3-ED9C-011A-5071DEF2EF3F}"/>
                  </a:ext>
                </a:extLst>
              </p:cNvPr>
              <p:cNvSpPr txBox="1"/>
              <p:nvPr/>
            </p:nvSpPr>
            <p:spPr>
              <a:xfrm>
                <a:off x="8075548" y="1141038"/>
                <a:ext cx="487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03CA5C5-22E3-ED9C-011A-5071DEF2E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548" y="1141038"/>
                <a:ext cx="48756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3C6C5A2-5214-F2F4-D010-2E3BAB310758}"/>
                  </a:ext>
                </a:extLst>
              </p:cNvPr>
              <p:cNvSpPr txBox="1"/>
              <p:nvPr/>
            </p:nvSpPr>
            <p:spPr>
              <a:xfrm>
                <a:off x="5358947" y="3407923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3C6C5A2-5214-F2F4-D010-2E3BAB310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3407923"/>
                <a:ext cx="559705" cy="461665"/>
              </a:xfrm>
              <a:prstGeom prst="rect">
                <a:avLst/>
              </a:prstGeom>
              <a:blipFill>
                <a:blip r:embed="rId1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CEFB0FA-ED8A-5BD9-3B5A-990B6E1DB56D}"/>
                  </a:ext>
                </a:extLst>
              </p:cNvPr>
              <p:cNvSpPr txBox="1"/>
              <p:nvPr/>
            </p:nvSpPr>
            <p:spPr>
              <a:xfrm>
                <a:off x="5358947" y="396336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CEFB0FA-ED8A-5BD9-3B5A-990B6E1DB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396336"/>
                <a:ext cx="559705" cy="461665"/>
              </a:xfrm>
              <a:prstGeom prst="rect">
                <a:avLst/>
              </a:prstGeom>
              <a:blipFill>
                <a:blip r:embed="rId1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1CC6589-1337-61F5-81F2-0B1400237FBB}"/>
                  </a:ext>
                </a:extLst>
              </p:cNvPr>
              <p:cNvSpPr txBox="1"/>
              <p:nvPr/>
            </p:nvSpPr>
            <p:spPr>
              <a:xfrm>
                <a:off x="8647234" y="2052935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1CC6589-1337-61F5-81F2-0B1400237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7234" y="2052935"/>
                <a:ext cx="559705" cy="461665"/>
              </a:xfrm>
              <a:prstGeom prst="rect">
                <a:avLst/>
              </a:prstGeom>
              <a:blipFill>
                <a:blip r:embed="rId1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946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8" grpId="0"/>
      <p:bldP spid="10" grpId="0"/>
      <p:bldP spid="3" grpId="0" animBg="1"/>
      <p:bldP spid="3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/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7" idx="2"/>
          </p:cNvCxnSpPr>
          <p:nvPr/>
        </p:nvCxnSpPr>
        <p:spPr>
          <a:xfrm flipV="1">
            <a:off x="6096000" y="1287888"/>
            <a:ext cx="537061" cy="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 flipV="1">
            <a:off x="6096000" y="4301234"/>
            <a:ext cx="538598" cy="397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/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/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2061FB-7198-13D3-BD9E-56B5989CB07B}"/>
              </a:ext>
            </a:extLst>
          </p:cNvPr>
          <p:cNvCxnSpPr>
            <a:cxnSpLocks/>
            <a:stCxn id="3" idx="6"/>
            <a:endCxn id="14" idx="2"/>
          </p:cNvCxnSpPr>
          <p:nvPr/>
        </p:nvCxnSpPr>
        <p:spPr>
          <a:xfrm>
            <a:off x="7846947" y="318520"/>
            <a:ext cx="626097" cy="265328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DCD27D-22D8-1296-20D8-E689AC567759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>
            <a:off x="2840729" y="324216"/>
            <a:ext cx="2340871" cy="39809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4000F3-4AE9-90AA-C12B-FF23A1592C38}"/>
                  </a:ext>
                </a:extLst>
              </p:cNvPr>
              <p:cNvSpPr txBox="1"/>
              <p:nvPr/>
            </p:nvSpPr>
            <p:spPr>
              <a:xfrm>
                <a:off x="7777606" y="1778926"/>
                <a:ext cx="529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4000F3-4AE9-90AA-C12B-FF23A1592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7606" y="1778926"/>
                <a:ext cx="52924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4B847D-492A-9FAD-8522-0ABF1B77D181}"/>
                  </a:ext>
                </a:extLst>
              </p:cNvPr>
              <p:cNvSpPr txBox="1"/>
              <p:nvPr/>
            </p:nvSpPr>
            <p:spPr>
              <a:xfrm>
                <a:off x="7809078" y="3663346"/>
                <a:ext cx="529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4B847D-492A-9FAD-8522-0ABF1B77D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078" y="3663346"/>
                <a:ext cx="52924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042A97D-62CD-9550-AD6B-C732FAA858D0}"/>
                  </a:ext>
                </a:extLst>
              </p:cNvPr>
              <p:cNvSpPr/>
              <p:nvPr/>
            </p:nvSpPr>
            <p:spPr>
              <a:xfrm>
                <a:off x="6633061" y="985260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042A97D-62CD-9550-AD6B-C732FAA85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061" y="985260"/>
                <a:ext cx="630237" cy="60525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7B8BD6E-CCA3-765B-6A06-014C37F95123}"/>
              </a:ext>
            </a:extLst>
          </p:cNvPr>
          <p:cNvCxnSpPr>
            <a:cxnSpLocks/>
            <a:stCxn id="17" idx="6"/>
            <a:endCxn id="14" idx="2"/>
          </p:cNvCxnSpPr>
          <p:nvPr/>
        </p:nvCxnSpPr>
        <p:spPr>
          <a:xfrm>
            <a:off x="7263298" y="1287888"/>
            <a:ext cx="1209746" cy="16839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1DD860E-3242-0282-4271-17FFC0570EAA}"/>
                  </a:ext>
                </a:extLst>
              </p:cNvPr>
              <p:cNvSpPr/>
              <p:nvPr/>
            </p:nvSpPr>
            <p:spPr>
              <a:xfrm>
                <a:off x="6634598" y="3998606"/>
                <a:ext cx="630237" cy="60525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1DD860E-3242-0282-4271-17FFC0570E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598" y="3998606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843EE9-A150-B701-A745-A2165B521B54}"/>
              </a:ext>
            </a:extLst>
          </p:cNvPr>
          <p:cNvCxnSpPr>
            <a:cxnSpLocks/>
            <a:stCxn id="18" idx="6"/>
            <a:endCxn id="14" idx="2"/>
          </p:cNvCxnSpPr>
          <p:nvPr/>
        </p:nvCxnSpPr>
        <p:spPr>
          <a:xfrm flipV="1">
            <a:off x="7264835" y="2971800"/>
            <a:ext cx="1208209" cy="132943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90E96F31-BCC7-E3B9-3FF9-DB7BA744B26A}"/>
                  </a:ext>
                </a:extLst>
              </p:cNvPr>
              <p:cNvSpPr/>
              <p:nvPr/>
            </p:nvSpPr>
            <p:spPr>
              <a:xfrm>
                <a:off x="7216710" y="15892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90E96F31-BCC7-E3B9-3FF9-DB7BA744B2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710" y="15892"/>
                <a:ext cx="630237" cy="60525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99EEE2-18D2-5AFF-9184-EF9D64015405}"/>
              </a:ext>
            </a:extLst>
          </p:cNvPr>
          <p:cNvCxnSpPr>
            <a:cxnSpLocks/>
            <a:stCxn id="13" idx="6"/>
            <a:endCxn id="6" idx="2"/>
          </p:cNvCxnSpPr>
          <p:nvPr/>
        </p:nvCxnSpPr>
        <p:spPr>
          <a:xfrm>
            <a:off x="2840729" y="324216"/>
            <a:ext cx="2340871" cy="96821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03CA5C5-22E3-ED9C-011A-5071DEF2EF3F}"/>
                  </a:ext>
                </a:extLst>
              </p:cNvPr>
              <p:cNvSpPr txBox="1"/>
              <p:nvPr/>
            </p:nvSpPr>
            <p:spPr>
              <a:xfrm>
                <a:off x="8075548" y="1141038"/>
                <a:ext cx="487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03CA5C5-22E3-ED9C-011A-5071DEF2E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548" y="1141038"/>
                <a:ext cx="48756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4B3FDD62-6DF1-D540-67F3-1EA342029641}"/>
              </a:ext>
            </a:extLst>
          </p:cNvPr>
          <p:cNvGrpSpPr/>
          <p:nvPr/>
        </p:nvGrpSpPr>
        <p:grpSpPr>
          <a:xfrm>
            <a:off x="9387444" y="2669172"/>
            <a:ext cx="1737070" cy="1239944"/>
            <a:chOff x="9387444" y="2669172"/>
            <a:chExt cx="1737070" cy="12399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103784C-A9BF-4D7E-8693-7817D7DA8641}"/>
                    </a:ext>
                  </a:extLst>
                </p:cNvPr>
                <p:cNvSpPr txBox="1"/>
                <p:nvPr/>
              </p:nvSpPr>
              <p:spPr>
                <a:xfrm>
                  <a:off x="9436553" y="3447451"/>
                  <a:ext cx="1687961" cy="461665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acc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𝝈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PH" sz="2400" b="1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103784C-A9BF-4D7E-8693-7817D7DA86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6553" y="3447451"/>
                  <a:ext cx="1687961" cy="461665"/>
                </a:xfrm>
                <a:prstGeom prst="rect">
                  <a:avLst/>
                </a:prstGeom>
                <a:blipFill>
                  <a:blip r:embed="rId13"/>
                  <a:stretch>
                    <a:fillRect t="-1235" b="-13580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BE6DC462-1CA9-2CBA-4B67-993FBCE5BE02}"/>
                    </a:ext>
                  </a:extLst>
                </p:cNvPr>
                <p:cNvSpPr/>
                <p:nvPr/>
              </p:nvSpPr>
              <p:spPr>
                <a:xfrm>
                  <a:off x="9965416" y="2669172"/>
                  <a:ext cx="630237" cy="605255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acc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BE6DC462-1CA9-2CBA-4B67-993FBCE5BE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5416" y="2669172"/>
                  <a:ext cx="630237" cy="605255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010A896-F485-511E-DB41-8B82CC1E2D92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9387444" y="2971800"/>
              <a:ext cx="57797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9BF43E4-AEC7-A5B9-B52B-01BD86991AAD}"/>
                  </a:ext>
                </a:extLst>
              </p:cNvPr>
              <p:cNvSpPr txBox="1"/>
              <p:nvPr/>
            </p:nvSpPr>
            <p:spPr>
              <a:xfrm>
                <a:off x="5358947" y="396336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9BF43E4-AEC7-A5B9-B52B-01BD86991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396336"/>
                <a:ext cx="559705" cy="461665"/>
              </a:xfrm>
              <a:prstGeom prst="rect">
                <a:avLst/>
              </a:prstGeom>
              <a:blipFill>
                <a:blip r:embed="rId1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87DBDD6-C97A-E2E2-7671-A578F33FDD51}"/>
                  </a:ext>
                </a:extLst>
              </p:cNvPr>
              <p:cNvSpPr txBox="1"/>
              <p:nvPr/>
            </p:nvSpPr>
            <p:spPr>
              <a:xfrm>
                <a:off x="5358947" y="3407923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87DBDD6-C97A-E2E2-7671-A578F33FD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3407923"/>
                <a:ext cx="559705" cy="461665"/>
              </a:xfrm>
              <a:prstGeom prst="rect">
                <a:avLst/>
              </a:prstGeom>
              <a:blipFill>
                <a:blip r:embed="rId1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F1E21CE-0A44-47E7-301A-DF9B24557F29}"/>
                  </a:ext>
                </a:extLst>
              </p:cNvPr>
              <p:cNvSpPr txBox="1"/>
              <p:nvPr/>
            </p:nvSpPr>
            <p:spPr>
              <a:xfrm>
                <a:off x="8647234" y="2052935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F1E21CE-0A44-47E7-301A-DF9B24557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7234" y="2052935"/>
                <a:ext cx="559705" cy="461665"/>
              </a:xfrm>
              <a:prstGeom prst="rect">
                <a:avLst/>
              </a:prstGeom>
              <a:blipFill>
                <a:blip r:embed="rId1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A0DA9EC-0B45-A2E5-98E2-540C3BF55AD0}"/>
                  </a:ext>
                </a:extLst>
              </p:cNvPr>
              <p:cNvSpPr txBox="1"/>
              <p:nvPr/>
            </p:nvSpPr>
            <p:spPr>
              <a:xfrm>
                <a:off x="8563117" y="4185520"/>
                <a:ext cx="3402546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0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acc>
                    <m:r>
                      <a:rPr lang="en-PH" sz="30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PH" sz="3000" dirty="0"/>
                  <a:t>is the output of the neural network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A0DA9EC-0B45-A2E5-98E2-540C3BF55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117" y="4185520"/>
                <a:ext cx="3402546" cy="1015663"/>
              </a:xfrm>
              <a:prstGeom prst="rect">
                <a:avLst/>
              </a:prstGeom>
              <a:blipFill>
                <a:blip r:embed="rId18"/>
                <a:stretch>
                  <a:fillRect l="-4301" t="-7229" b="-1867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701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8F7EF-6382-AC54-6CB3-8FE80E3F5A56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What is a Neural Network?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How does a Neural </a:t>
            </a:r>
            <a:r>
              <a:rPr lang="en-US" sz="2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Neural</a:t>
            </a: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 make a prediction?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How to train a Neural Network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93D26088-4908-81E2-F629-47C59E52AD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97353" y="1483566"/>
            <a:ext cx="597907" cy="597907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58BCBAB9-8202-A7B0-58FC-64F05F123F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04740" y="2325313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594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Backpropagation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4031EB-CEB1-1878-928B-CBBBA44464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000" y="260312"/>
            <a:ext cx="768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281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/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77044" cy="1679369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2971800"/>
            <a:ext cx="2377044" cy="1333412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/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0559C0-56E2-1E01-FDEF-677BE68A69FF}"/>
              </a:ext>
            </a:extLst>
          </p:cNvPr>
          <p:cNvGrpSpPr/>
          <p:nvPr/>
        </p:nvGrpSpPr>
        <p:grpSpPr>
          <a:xfrm>
            <a:off x="1933699" y="718458"/>
            <a:ext cx="1227116" cy="4886696"/>
            <a:chOff x="1933699" y="718458"/>
            <a:chExt cx="1227116" cy="488669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477EB5D-A2AB-14BF-5F65-B6428BEA38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C599727-9187-5C93-80EE-49DBEBDEA1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A443555-FB14-AD1F-4BD8-9132A36F08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7270C2-2EDF-4819-AF9D-398F50A07C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5931DF5-A3B3-56C8-7AE1-58DE4BB98F7B}"/>
              </a:ext>
            </a:extLst>
          </p:cNvPr>
          <p:cNvGrpSpPr/>
          <p:nvPr/>
        </p:nvGrpSpPr>
        <p:grpSpPr>
          <a:xfrm>
            <a:off x="5025242" y="718458"/>
            <a:ext cx="1227116" cy="4886696"/>
            <a:chOff x="1933699" y="718458"/>
            <a:chExt cx="1227116" cy="488669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3947710-DAA5-4646-ACBF-4AA5F60609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EFE936E-E525-B594-6AE7-98C198EAE4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6734462-FCAC-BE0D-1957-1245DDC20A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9E6A4EB-339C-5FD4-B521-1FD61DE81D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23F35AC-CA8F-B146-EAE4-827365412147}"/>
              </a:ext>
            </a:extLst>
          </p:cNvPr>
          <p:cNvGrpSpPr/>
          <p:nvPr/>
        </p:nvGrpSpPr>
        <p:grpSpPr>
          <a:xfrm>
            <a:off x="8306853" y="718458"/>
            <a:ext cx="1227116" cy="4886696"/>
            <a:chOff x="1933699" y="718458"/>
            <a:chExt cx="1227116" cy="488669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2056A6D-D24E-1C70-4436-0D10228575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C9A877-E6D8-BB56-2DE1-058F23EDBB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9781455-F9E5-1F66-7B1B-7703C2F655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B634CD-E981-2824-4934-C23268C051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44E5FDB-8AF8-EF54-0AB9-DC2B5E8EF735}"/>
              </a:ext>
            </a:extLst>
          </p:cNvPr>
          <p:cNvCxnSpPr>
            <a:cxnSpLocks/>
            <a:stCxn id="14" idx="6"/>
            <a:endCxn id="38" idx="1"/>
          </p:cNvCxnSpPr>
          <p:nvPr/>
        </p:nvCxnSpPr>
        <p:spPr>
          <a:xfrm>
            <a:off x="9387444" y="2971800"/>
            <a:ext cx="1286620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72DDFD8-8620-9ABF-63CD-BEFFC74A5B00}"/>
              </a:ext>
            </a:extLst>
          </p:cNvPr>
          <p:cNvSpPr/>
          <p:nvPr/>
        </p:nvSpPr>
        <p:spPr>
          <a:xfrm>
            <a:off x="10674064" y="2514600"/>
            <a:ext cx="1111608" cy="9144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Loss function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8B9362B-64A0-2AAA-1228-4A6DC96D8AD6}"/>
              </a:ext>
            </a:extLst>
          </p:cNvPr>
          <p:cNvGrpSpPr/>
          <p:nvPr/>
        </p:nvGrpSpPr>
        <p:grpSpPr>
          <a:xfrm>
            <a:off x="10472043" y="4267269"/>
            <a:ext cx="1515649" cy="955108"/>
            <a:chOff x="10472043" y="1434048"/>
            <a:chExt cx="1515649" cy="95510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A661CF2-72CB-D5F8-01E2-39B9B99EE97C}"/>
                </a:ext>
              </a:extLst>
            </p:cNvPr>
            <p:cNvSpPr txBox="1"/>
            <p:nvPr/>
          </p:nvSpPr>
          <p:spPr>
            <a:xfrm>
              <a:off x="10472043" y="2019824"/>
              <a:ext cx="15156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Calculate </a:t>
              </a:r>
              <a:r>
                <a:rPr lang="en-US" b="1" dirty="0">
                  <a:solidFill>
                    <a:srgbClr val="FF0000"/>
                  </a:solidFill>
                </a:rPr>
                <a:t>Loss</a:t>
              </a:r>
            </a:p>
          </p:txBody>
        </p:sp>
        <p:pic>
          <p:nvPicPr>
            <p:cNvPr id="43" name="Picture 42" descr="Icon&#10;&#10;Description automatically generated">
              <a:extLst>
                <a:ext uri="{FF2B5EF4-FFF2-40B4-BE49-F238E27FC236}">
                  <a16:creationId xmlns:a16="http://schemas.microsoft.com/office/drawing/2014/main" id="{82A67B16-1F24-987C-2B7D-A68E1CC02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2443" y="1434048"/>
              <a:ext cx="894847" cy="687775"/>
            </a:xfrm>
            <a:prstGeom prst="rect">
              <a:avLst/>
            </a:prstGeom>
          </p:spPr>
        </p:pic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CE411C9-AE11-ABC0-9552-0FBF4DF8D653}"/>
              </a:ext>
            </a:extLst>
          </p:cNvPr>
          <p:cNvCxnSpPr>
            <a:cxnSpLocks/>
            <a:stCxn id="38" idx="2"/>
            <a:endCxn id="43" idx="0"/>
          </p:cNvCxnSpPr>
          <p:nvPr/>
        </p:nvCxnSpPr>
        <p:spPr>
          <a:xfrm flipH="1">
            <a:off x="11229867" y="3429000"/>
            <a:ext cx="1" cy="838269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9E992F9-BA1B-6B40-9902-97B5852637E2}"/>
              </a:ext>
            </a:extLst>
          </p:cNvPr>
          <p:cNvGrpSpPr/>
          <p:nvPr/>
        </p:nvGrpSpPr>
        <p:grpSpPr>
          <a:xfrm>
            <a:off x="3128253" y="5991494"/>
            <a:ext cx="6642744" cy="833692"/>
            <a:chOff x="4587123" y="6017006"/>
            <a:chExt cx="3152466" cy="83369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7E65F5-507E-AE47-1B03-EE01B47DF6E4}"/>
                </a:ext>
              </a:extLst>
            </p:cNvPr>
            <p:cNvSpPr txBox="1"/>
            <p:nvPr/>
          </p:nvSpPr>
          <p:spPr>
            <a:xfrm>
              <a:off x="5269737" y="6481366"/>
              <a:ext cx="1787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FORWARD PASS (MAKE PREDICTION)</a:t>
              </a:r>
              <a:endParaRPr lang="en-PH" b="1" dirty="0"/>
            </a:p>
          </p:txBody>
        </p:sp>
        <p:sp>
          <p:nvSpPr>
            <p:cNvPr id="51" name="Arrow: Right 31">
              <a:extLst>
                <a:ext uri="{FF2B5EF4-FFF2-40B4-BE49-F238E27FC236}">
                  <a16:creationId xmlns:a16="http://schemas.microsoft.com/office/drawing/2014/main" id="{2FF430B2-29B9-08F8-1CFF-BB9DCCCE9354}"/>
                </a:ext>
              </a:extLst>
            </p:cNvPr>
            <p:cNvSpPr/>
            <p:nvPr/>
          </p:nvSpPr>
          <p:spPr>
            <a:xfrm>
              <a:off x="4587123" y="6017006"/>
              <a:ext cx="3152466" cy="484632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7488EFE-6E81-AA35-C682-E0538DD3C4FD}"/>
                  </a:ext>
                </a:extLst>
              </p:cNvPr>
              <p:cNvSpPr txBox="1"/>
              <p:nvPr/>
            </p:nvSpPr>
            <p:spPr>
              <a:xfrm>
                <a:off x="9775716" y="2299252"/>
                <a:ext cx="51007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acc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7488EFE-6E81-AA35-C682-E0538DD3C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716" y="2299252"/>
                <a:ext cx="510076" cy="553998"/>
              </a:xfrm>
              <a:prstGeom prst="rect">
                <a:avLst/>
              </a:prstGeom>
              <a:blipFill>
                <a:blip r:embed="rId7"/>
                <a:stretch>
                  <a:fillRect l="-2439" t="-888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150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3" dur="5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8" dur="50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38" dur="5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9" dur="5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43" dur="5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4" dur="5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58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9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4" grpId="0" animBg="1"/>
      <p:bldP spid="2" grpId="0" animBg="1"/>
      <p:bldP spid="38" grpId="0" animBg="1"/>
      <p:bldP spid="5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Neural Networks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6A82E6-DFE1-B80E-C3A9-F5436BD9D9FC}"/>
              </a:ext>
            </a:extLst>
          </p:cNvPr>
          <p:cNvSpPr txBox="1"/>
          <p:nvPr/>
        </p:nvSpPr>
        <p:spPr>
          <a:xfrm>
            <a:off x="984115" y="1380901"/>
            <a:ext cx="102237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It is comprised of layers of </a:t>
            </a:r>
            <a:r>
              <a:rPr lang="en-US" sz="3000" b="1" dirty="0">
                <a:solidFill>
                  <a:srgbClr val="002060"/>
                </a:solidFill>
              </a:rPr>
              <a:t>neurons</a:t>
            </a:r>
            <a:r>
              <a:rPr lang="en-US" sz="3000" dirty="0"/>
              <a:t> or </a:t>
            </a:r>
            <a:r>
              <a:rPr lang="en-US" sz="3000" b="1" dirty="0">
                <a:solidFill>
                  <a:srgbClr val="002060"/>
                </a:solidFill>
              </a:rPr>
              <a:t>nodes</a:t>
            </a:r>
            <a:r>
              <a:rPr lang="en-US" sz="3000" dirty="0"/>
              <a:t>, containing an </a:t>
            </a:r>
            <a:r>
              <a:rPr lang="en-US" sz="3000" b="1" dirty="0">
                <a:solidFill>
                  <a:srgbClr val="FFCC00"/>
                </a:solidFill>
              </a:rPr>
              <a:t>input layer</a:t>
            </a:r>
            <a:r>
              <a:rPr lang="en-US" sz="3000" dirty="0"/>
              <a:t>, one or more </a:t>
            </a:r>
            <a:r>
              <a:rPr lang="en-US" sz="3000" b="1" dirty="0">
                <a:solidFill>
                  <a:srgbClr val="FF6600"/>
                </a:solidFill>
              </a:rPr>
              <a:t>hidden layers</a:t>
            </a:r>
            <a:r>
              <a:rPr lang="en-US" sz="3000" dirty="0"/>
              <a:t>, and an </a:t>
            </a:r>
            <a:r>
              <a:rPr lang="en-US" sz="3000" b="1" dirty="0">
                <a:solidFill>
                  <a:srgbClr val="00B050"/>
                </a:solidFill>
              </a:rPr>
              <a:t>output layer</a:t>
            </a:r>
            <a:r>
              <a:rPr lang="en-US" sz="3000" dirty="0"/>
              <a:t>. </a:t>
            </a:r>
            <a:endParaRPr lang="en-PH" sz="3000" dirty="0"/>
          </a:p>
        </p:txBody>
      </p:sp>
      <p:pic>
        <p:nvPicPr>
          <p:cNvPr id="9" name="Picture 8" descr="A diagram of a network&#10;&#10;Description automatically generated">
            <a:extLst>
              <a:ext uri="{FF2B5EF4-FFF2-40B4-BE49-F238E27FC236}">
                <a16:creationId xmlns:a16="http://schemas.microsoft.com/office/drawing/2014/main" id="{8C33DDC5-353B-1A0B-590A-4E96D11E1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800" y="2583830"/>
            <a:ext cx="4426398" cy="321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857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/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77044" cy="1679369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2971800"/>
            <a:ext cx="2377044" cy="1333412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/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0559C0-56E2-1E01-FDEF-677BE68A69FF}"/>
              </a:ext>
            </a:extLst>
          </p:cNvPr>
          <p:cNvGrpSpPr/>
          <p:nvPr/>
        </p:nvGrpSpPr>
        <p:grpSpPr>
          <a:xfrm>
            <a:off x="1933699" y="718458"/>
            <a:ext cx="1227116" cy="4886696"/>
            <a:chOff x="1933699" y="718458"/>
            <a:chExt cx="1227116" cy="488669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477EB5D-A2AB-14BF-5F65-B6428BEA38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C599727-9187-5C93-80EE-49DBEBDEA1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A443555-FB14-AD1F-4BD8-9132A36F08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7270C2-2EDF-4819-AF9D-398F50A07C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5931DF5-A3B3-56C8-7AE1-58DE4BB98F7B}"/>
              </a:ext>
            </a:extLst>
          </p:cNvPr>
          <p:cNvGrpSpPr/>
          <p:nvPr/>
        </p:nvGrpSpPr>
        <p:grpSpPr>
          <a:xfrm>
            <a:off x="5025242" y="718458"/>
            <a:ext cx="1227116" cy="4886696"/>
            <a:chOff x="1933699" y="718458"/>
            <a:chExt cx="1227116" cy="488669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3947710-DAA5-4646-ACBF-4AA5F60609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EFE936E-E525-B594-6AE7-98C198EAE4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6734462-FCAC-BE0D-1957-1245DDC20A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9E6A4EB-339C-5FD4-B521-1FD61DE81D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23F35AC-CA8F-B146-EAE4-827365412147}"/>
              </a:ext>
            </a:extLst>
          </p:cNvPr>
          <p:cNvGrpSpPr/>
          <p:nvPr/>
        </p:nvGrpSpPr>
        <p:grpSpPr>
          <a:xfrm>
            <a:off x="8306853" y="718458"/>
            <a:ext cx="1227116" cy="4886696"/>
            <a:chOff x="1933699" y="718458"/>
            <a:chExt cx="1227116" cy="488669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2056A6D-D24E-1C70-4436-0D10228575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C9A877-E6D8-BB56-2DE1-058F23EDBB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9781455-F9E5-1F66-7B1B-7703C2F655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B634CD-E981-2824-4934-C23268C051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44E5FDB-8AF8-EF54-0AB9-DC2B5E8EF735}"/>
              </a:ext>
            </a:extLst>
          </p:cNvPr>
          <p:cNvCxnSpPr>
            <a:cxnSpLocks/>
            <a:stCxn id="14" idx="6"/>
            <a:endCxn id="38" idx="1"/>
          </p:cNvCxnSpPr>
          <p:nvPr/>
        </p:nvCxnSpPr>
        <p:spPr>
          <a:xfrm>
            <a:off x="9387444" y="2971800"/>
            <a:ext cx="1286620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72DDFD8-8620-9ABF-63CD-BEFFC74A5B00}"/>
              </a:ext>
            </a:extLst>
          </p:cNvPr>
          <p:cNvSpPr/>
          <p:nvPr/>
        </p:nvSpPr>
        <p:spPr>
          <a:xfrm>
            <a:off x="10674064" y="2514600"/>
            <a:ext cx="1111608" cy="9144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Loss function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8B9362B-64A0-2AAA-1228-4A6DC96D8AD6}"/>
              </a:ext>
            </a:extLst>
          </p:cNvPr>
          <p:cNvGrpSpPr/>
          <p:nvPr/>
        </p:nvGrpSpPr>
        <p:grpSpPr>
          <a:xfrm>
            <a:off x="10472043" y="4267269"/>
            <a:ext cx="1515649" cy="955108"/>
            <a:chOff x="10472043" y="1434048"/>
            <a:chExt cx="1515649" cy="95510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A661CF2-72CB-D5F8-01E2-39B9B99EE97C}"/>
                </a:ext>
              </a:extLst>
            </p:cNvPr>
            <p:cNvSpPr txBox="1"/>
            <p:nvPr/>
          </p:nvSpPr>
          <p:spPr>
            <a:xfrm>
              <a:off x="10472043" y="2019824"/>
              <a:ext cx="15156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Calculate </a:t>
              </a:r>
              <a:r>
                <a:rPr lang="en-US" b="1" dirty="0">
                  <a:solidFill>
                    <a:srgbClr val="FF0000"/>
                  </a:solidFill>
                </a:rPr>
                <a:t>Loss</a:t>
              </a:r>
            </a:p>
          </p:txBody>
        </p:sp>
        <p:pic>
          <p:nvPicPr>
            <p:cNvPr id="43" name="Picture 42" descr="Icon&#10;&#10;Description automatically generated">
              <a:extLst>
                <a:ext uri="{FF2B5EF4-FFF2-40B4-BE49-F238E27FC236}">
                  <a16:creationId xmlns:a16="http://schemas.microsoft.com/office/drawing/2014/main" id="{82A67B16-1F24-987C-2B7D-A68E1CC02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2443" y="1434048"/>
              <a:ext cx="894847" cy="687775"/>
            </a:xfrm>
            <a:prstGeom prst="rect">
              <a:avLst/>
            </a:prstGeom>
          </p:spPr>
        </p:pic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CE411C9-AE11-ABC0-9552-0FBF4DF8D653}"/>
              </a:ext>
            </a:extLst>
          </p:cNvPr>
          <p:cNvCxnSpPr>
            <a:cxnSpLocks/>
            <a:stCxn id="38" idx="2"/>
            <a:endCxn id="43" idx="0"/>
          </p:cNvCxnSpPr>
          <p:nvPr/>
        </p:nvCxnSpPr>
        <p:spPr>
          <a:xfrm flipH="1">
            <a:off x="11229867" y="3429000"/>
            <a:ext cx="1" cy="838269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7488EFE-6E81-AA35-C682-E0538DD3C4FD}"/>
                  </a:ext>
                </a:extLst>
              </p:cNvPr>
              <p:cNvSpPr txBox="1"/>
              <p:nvPr/>
            </p:nvSpPr>
            <p:spPr>
              <a:xfrm>
                <a:off x="9775716" y="2299252"/>
                <a:ext cx="51007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acc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7488EFE-6E81-AA35-C682-E0538DD3C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716" y="2299252"/>
                <a:ext cx="510076" cy="553998"/>
              </a:xfrm>
              <a:prstGeom prst="rect">
                <a:avLst/>
              </a:prstGeom>
              <a:blipFill>
                <a:blip r:embed="rId6"/>
                <a:stretch>
                  <a:fillRect l="-2439" t="-888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DCAF720F-7840-A931-7271-B294B9000519}"/>
              </a:ext>
            </a:extLst>
          </p:cNvPr>
          <p:cNvGrpSpPr/>
          <p:nvPr/>
        </p:nvGrpSpPr>
        <p:grpSpPr>
          <a:xfrm>
            <a:off x="2443216" y="5996481"/>
            <a:ext cx="7618283" cy="770432"/>
            <a:chOff x="4369409" y="6083324"/>
            <a:chExt cx="3152466" cy="770432"/>
          </a:xfrm>
        </p:grpSpPr>
        <p:sp>
          <p:nvSpPr>
            <p:cNvPr id="51" name="Arrow: Right 31">
              <a:extLst>
                <a:ext uri="{FF2B5EF4-FFF2-40B4-BE49-F238E27FC236}">
                  <a16:creationId xmlns:a16="http://schemas.microsoft.com/office/drawing/2014/main" id="{2FF430B2-29B9-08F8-1CFF-BB9DCCCE9354}"/>
                </a:ext>
              </a:extLst>
            </p:cNvPr>
            <p:cNvSpPr/>
            <p:nvPr/>
          </p:nvSpPr>
          <p:spPr>
            <a:xfrm rot="10800000">
              <a:off x="4369409" y="6083324"/>
              <a:ext cx="3152466" cy="484632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F73B627-DAA3-E48B-0E77-A141E73DB69A}"/>
                </a:ext>
              </a:extLst>
            </p:cNvPr>
            <p:cNvSpPr txBox="1"/>
            <p:nvPr/>
          </p:nvSpPr>
          <p:spPr>
            <a:xfrm>
              <a:off x="4754180" y="6484424"/>
              <a:ext cx="23829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BACK PROPAGATION (Adjust all weights to reduce </a:t>
              </a:r>
              <a:r>
                <a:rPr lang="en-US" b="1" dirty="0">
                  <a:solidFill>
                    <a:srgbClr val="FF0000"/>
                  </a:solidFill>
                </a:rPr>
                <a:t>loss</a:t>
              </a:r>
              <a:r>
                <a:rPr lang="en-US" b="1" dirty="0"/>
                <a:t>)</a:t>
              </a:r>
              <a:endParaRPr lang="en-PH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3381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8" dur="5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3" dur="5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53" dur="5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4" dur="5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5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50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58" dur="50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9" dur="50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4" grpId="0" animBg="1"/>
      <p:bldP spid="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4267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Back Propagation Example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9181356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7C476479-EBF8-FEDE-177F-E19A87A4D7B3}"/>
              </a:ext>
            </a:extLst>
          </p:cNvPr>
          <p:cNvSpPr/>
          <p:nvPr/>
        </p:nvSpPr>
        <p:spPr>
          <a:xfrm>
            <a:off x="2128652" y="2510249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>
            <a:off x="3043052" y="2967449"/>
            <a:ext cx="5429992" cy="4351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0559C0-56E2-1E01-FDEF-677BE68A69FF}"/>
              </a:ext>
            </a:extLst>
          </p:cNvPr>
          <p:cNvGrpSpPr/>
          <p:nvPr/>
        </p:nvGrpSpPr>
        <p:grpSpPr>
          <a:xfrm>
            <a:off x="1933699" y="718458"/>
            <a:ext cx="1227116" cy="4886696"/>
            <a:chOff x="1933699" y="718458"/>
            <a:chExt cx="1227116" cy="488669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477EB5D-A2AB-14BF-5F65-B6428BEA38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C599727-9187-5C93-80EE-49DBEBDEA1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A443555-FB14-AD1F-4BD8-9132A36F08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7270C2-2EDF-4819-AF9D-398F50A07C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23F35AC-CA8F-B146-EAE4-827365412147}"/>
              </a:ext>
            </a:extLst>
          </p:cNvPr>
          <p:cNvGrpSpPr/>
          <p:nvPr/>
        </p:nvGrpSpPr>
        <p:grpSpPr>
          <a:xfrm>
            <a:off x="8306853" y="718458"/>
            <a:ext cx="1227116" cy="4886696"/>
            <a:chOff x="1933699" y="718458"/>
            <a:chExt cx="1227116" cy="488669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2056A6D-D24E-1C70-4436-0D10228575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C9A877-E6D8-BB56-2DE1-058F23EDBB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9781455-F9E5-1F66-7B1B-7703C2F655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B634CD-E981-2824-4934-C23268C051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D8CC021-1801-BB35-F223-98DFAAB1F99E}"/>
              </a:ext>
            </a:extLst>
          </p:cNvPr>
          <p:cNvGrpSpPr/>
          <p:nvPr/>
        </p:nvGrpSpPr>
        <p:grpSpPr>
          <a:xfrm>
            <a:off x="2416132" y="1956251"/>
            <a:ext cx="6683831" cy="1011198"/>
            <a:chOff x="2416132" y="1956251"/>
            <a:chExt cx="6683831" cy="10111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0ED974-41D7-FA27-75CD-D1D9F48DD8A4}"/>
                </a:ext>
              </a:extLst>
            </p:cNvPr>
            <p:cNvSpPr txBox="1"/>
            <p:nvPr/>
          </p:nvSpPr>
          <p:spPr>
            <a:xfrm>
              <a:off x="2416132" y="1956251"/>
              <a:ext cx="33943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x</a:t>
              </a:r>
              <a:endParaRPr lang="en-PH" sz="30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104DB9-BB7E-75D7-0CBC-B175B62A28CF}"/>
                </a:ext>
              </a:extLst>
            </p:cNvPr>
            <p:cNvSpPr txBox="1"/>
            <p:nvPr/>
          </p:nvSpPr>
          <p:spPr>
            <a:xfrm>
              <a:off x="5564115" y="2413451"/>
              <a:ext cx="33943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w</a:t>
              </a:r>
              <a:endParaRPr lang="en-PH" sz="30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3FB385-5B9D-E34E-C424-8738682D46BC}"/>
                    </a:ext>
                  </a:extLst>
                </p:cNvPr>
                <p:cNvSpPr txBox="1"/>
                <p:nvPr/>
              </p:nvSpPr>
              <p:spPr>
                <a:xfrm>
                  <a:off x="8760525" y="1956251"/>
                  <a:ext cx="33943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en-PH" sz="3000" b="1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3FB385-5B9D-E34E-C424-8738682D46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0525" y="1956251"/>
                  <a:ext cx="339438" cy="584775"/>
                </a:xfrm>
                <a:prstGeom prst="rect">
                  <a:avLst/>
                </a:prstGeom>
                <a:blipFill>
                  <a:blip r:embed="rId3"/>
                  <a:stretch>
                    <a:fillRect l="-14286" t="-12766" r="-39286"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9E1E58-35B0-3A09-743D-D137F318965C}"/>
                  </a:ext>
                </a:extLst>
              </p:cNvPr>
              <p:cNvSpPr txBox="1"/>
              <p:nvPr/>
            </p:nvSpPr>
            <p:spPr>
              <a:xfrm>
                <a:off x="4864940" y="3420298"/>
                <a:ext cx="1786215" cy="573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 * w</a:t>
                </a:r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9E1E58-35B0-3A09-743D-D137F3189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940" y="3420298"/>
                <a:ext cx="1786215" cy="573427"/>
              </a:xfrm>
              <a:prstGeom prst="rect">
                <a:avLst/>
              </a:prstGeom>
              <a:blipFill>
                <a:blip r:embed="rId4"/>
                <a:stretch>
                  <a:fillRect l="-3546" t="-10870" r="-425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928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7C476479-EBF8-FEDE-177F-E19A87A4D7B3}"/>
              </a:ext>
            </a:extLst>
          </p:cNvPr>
          <p:cNvSpPr/>
          <p:nvPr/>
        </p:nvSpPr>
        <p:spPr>
          <a:xfrm>
            <a:off x="2128652" y="2510249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>
            <a:off x="3043052" y="2967449"/>
            <a:ext cx="5429992" cy="4351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0559C0-56E2-1E01-FDEF-677BE68A69FF}"/>
              </a:ext>
            </a:extLst>
          </p:cNvPr>
          <p:cNvGrpSpPr/>
          <p:nvPr/>
        </p:nvGrpSpPr>
        <p:grpSpPr>
          <a:xfrm>
            <a:off x="1933699" y="718458"/>
            <a:ext cx="1227116" cy="4886696"/>
            <a:chOff x="1933699" y="718458"/>
            <a:chExt cx="1227116" cy="488669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477EB5D-A2AB-14BF-5F65-B6428BEA38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C599727-9187-5C93-80EE-49DBEBDEA1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A443555-FB14-AD1F-4BD8-9132A36F08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7270C2-2EDF-4819-AF9D-398F50A07C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23F35AC-CA8F-B146-EAE4-827365412147}"/>
              </a:ext>
            </a:extLst>
          </p:cNvPr>
          <p:cNvGrpSpPr/>
          <p:nvPr/>
        </p:nvGrpSpPr>
        <p:grpSpPr>
          <a:xfrm>
            <a:off x="8306853" y="718458"/>
            <a:ext cx="1227116" cy="4886696"/>
            <a:chOff x="1933699" y="718458"/>
            <a:chExt cx="1227116" cy="488669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2056A6D-D24E-1C70-4436-0D10228575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C9A877-E6D8-BB56-2DE1-058F23EDBB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9781455-F9E5-1F66-7B1B-7703C2F655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B634CD-E981-2824-4934-C23268C051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0ED974-41D7-FA27-75CD-D1D9F48DD8A4}"/>
              </a:ext>
            </a:extLst>
          </p:cNvPr>
          <p:cNvSpPr txBox="1"/>
          <p:nvPr/>
        </p:nvSpPr>
        <p:spPr>
          <a:xfrm>
            <a:off x="2416132" y="1956251"/>
            <a:ext cx="3394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x</a:t>
            </a:r>
            <a:endParaRPr lang="en-PH" sz="3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104DB9-BB7E-75D7-0CBC-B175B62A28CF}"/>
              </a:ext>
            </a:extLst>
          </p:cNvPr>
          <p:cNvSpPr txBox="1"/>
          <p:nvPr/>
        </p:nvSpPr>
        <p:spPr>
          <a:xfrm>
            <a:off x="5042024" y="2413451"/>
            <a:ext cx="14320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w = 0.8 </a:t>
            </a:r>
            <a:endParaRPr lang="en-PH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3FB385-5B9D-E34E-C424-8738682D46BC}"/>
                  </a:ext>
                </a:extLst>
              </p:cNvPr>
              <p:cNvSpPr txBox="1"/>
              <p:nvPr/>
            </p:nvSpPr>
            <p:spPr>
              <a:xfrm>
                <a:off x="8760525" y="1956251"/>
                <a:ext cx="33943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3FB385-5B9D-E34E-C424-8738682D4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0525" y="1956251"/>
                <a:ext cx="339438" cy="584775"/>
              </a:xfrm>
              <a:prstGeom prst="rect">
                <a:avLst/>
              </a:prstGeom>
              <a:blipFill>
                <a:blip r:embed="rId3"/>
                <a:stretch>
                  <a:fillRect l="-14286" t="-12766" r="-39286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9E1E58-35B0-3A09-743D-D137F318965C}"/>
                  </a:ext>
                </a:extLst>
              </p:cNvPr>
              <p:cNvSpPr txBox="1"/>
              <p:nvPr/>
            </p:nvSpPr>
            <p:spPr>
              <a:xfrm>
                <a:off x="4864940" y="3420298"/>
                <a:ext cx="1982174" cy="573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 * 0.8</a:t>
                </a:r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9E1E58-35B0-3A09-743D-D137F3189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940" y="3420298"/>
                <a:ext cx="1982174" cy="573427"/>
              </a:xfrm>
              <a:prstGeom prst="rect">
                <a:avLst/>
              </a:prstGeom>
              <a:blipFill>
                <a:blip r:embed="rId4"/>
                <a:stretch>
                  <a:fillRect l="-3185" t="-10870" r="-445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0EA19DC-6F4C-79DC-6DB3-38EFE8AEC792}"/>
              </a:ext>
            </a:extLst>
          </p:cNvPr>
          <p:cNvSpPr txBox="1"/>
          <p:nvPr/>
        </p:nvSpPr>
        <p:spPr>
          <a:xfrm>
            <a:off x="3420138" y="1905620"/>
            <a:ext cx="4675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Let us initialize weight (w) to 0.8</a:t>
            </a:r>
            <a:endParaRPr lang="en-PH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17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6" grpId="0"/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7C476479-EBF8-FEDE-177F-E19A87A4D7B3}"/>
              </a:ext>
            </a:extLst>
          </p:cNvPr>
          <p:cNvSpPr/>
          <p:nvPr/>
        </p:nvSpPr>
        <p:spPr>
          <a:xfrm>
            <a:off x="2128652" y="2510249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>
            <a:off x="3043052" y="2967449"/>
            <a:ext cx="5429992" cy="4351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0559C0-56E2-1E01-FDEF-677BE68A69FF}"/>
              </a:ext>
            </a:extLst>
          </p:cNvPr>
          <p:cNvGrpSpPr/>
          <p:nvPr/>
        </p:nvGrpSpPr>
        <p:grpSpPr>
          <a:xfrm>
            <a:off x="1933699" y="718458"/>
            <a:ext cx="1227116" cy="4886696"/>
            <a:chOff x="1933699" y="718458"/>
            <a:chExt cx="1227116" cy="488669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477EB5D-A2AB-14BF-5F65-B6428BEA38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C599727-9187-5C93-80EE-49DBEBDEA1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A443555-FB14-AD1F-4BD8-9132A36F08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7270C2-2EDF-4819-AF9D-398F50A07C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23F35AC-CA8F-B146-EAE4-827365412147}"/>
              </a:ext>
            </a:extLst>
          </p:cNvPr>
          <p:cNvGrpSpPr/>
          <p:nvPr/>
        </p:nvGrpSpPr>
        <p:grpSpPr>
          <a:xfrm>
            <a:off x="8306853" y="718458"/>
            <a:ext cx="1227116" cy="4886696"/>
            <a:chOff x="1933699" y="718458"/>
            <a:chExt cx="1227116" cy="488669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2056A6D-D24E-1C70-4436-0D10228575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C9A877-E6D8-BB56-2DE1-058F23EDBB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9781455-F9E5-1F66-7B1B-7703C2F655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B634CD-E981-2824-4934-C23268C051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0ED974-41D7-FA27-75CD-D1D9F48DD8A4}"/>
              </a:ext>
            </a:extLst>
          </p:cNvPr>
          <p:cNvSpPr txBox="1"/>
          <p:nvPr/>
        </p:nvSpPr>
        <p:spPr>
          <a:xfrm>
            <a:off x="2416132" y="1956251"/>
            <a:ext cx="3394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x</a:t>
            </a:r>
            <a:endParaRPr lang="en-PH" sz="3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104DB9-BB7E-75D7-0CBC-B175B62A28CF}"/>
              </a:ext>
            </a:extLst>
          </p:cNvPr>
          <p:cNvSpPr txBox="1"/>
          <p:nvPr/>
        </p:nvSpPr>
        <p:spPr>
          <a:xfrm>
            <a:off x="5042024" y="2413451"/>
            <a:ext cx="14320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w = 0.8 </a:t>
            </a:r>
            <a:endParaRPr lang="en-PH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3FB385-5B9D-E34E-C424-8738682D46BC}"/>
                  </a:ext>
                </a:extLst>
              </p:cNvPr>
              <p:cNvSpPr txBox="1"/>
              <p:nvPr/>
            </p:nvSpPr>
            <p:spPr>
              <a:xfrm>
                <a:off x="8760525" y="1956251"/>
                <a:ext cx="33943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3FB385-5B9D-E34E-C424-8738682D4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0525" y="1956251"/>
                <a:ext cx="339438" cy="584775"/>
              </a:xfrm>
              <a:prstGeom prst="rect">
                <a:avLst/>
              </a:prstGeom>
              <a:blipFill>
                <a:blip r:embed="rId3"/>
                <a:stretch>
                  <a:fillRect l="-14286" t="-12766" r="-39286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9E1E58-35B0-3A09-743D-D137F318965C}"/>
                  </a:ext>
                </a:extLst>
              </p:cNvPr>
              <p:cNvSpPr txBox="1"/>
              <p:nvPr/>
            </p:nvSpPr>
            <p:spPr>
              <a:xfrm>
                <a:off x="4612053" y="3244448"/>
                <a:ext cx="2291986" cy="573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1.5 * 0.8</a:t>
                </a:r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9E1E58-35B0-3A09-743D-D137F3189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053" y="3244448"/>
                <a:ext cx="2291986" cy="573427"/>
              </a:xfrm>
              <a:prstGeom prst="rect">
                <a:avLst/>
              </a:prstGeom>
              <a:blipFill>
                <a:blip r:embed="rId4"/>
                <a:stretch>
                  <a:fillRect l="-2762" t="-10870" r="-497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B6F3EE3-D692-D6A4-AABB-8A8D391750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03303"/>
              </p:ext>
            </p:extLst>
          </p:nvPr>
        </p:nvGraphicFramePr>
        <p:xfrm>
          <a:off x="3388056" y="347618"/>
          <a:ext cx="4490358" cy="7416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45179">
                  <a:extLst>
                    <a:ext uri="{9D8B030D-6E8A-4147-A177-3AD203B41FA5}">
                      <a16:colId xmlns:a16="http://schemas.microsoft.com/office/drawing/2014/main" val="2288537995"/>
                    </a:ext>
                  </a:extLst>
                </a:gridCol>
                <a:gridCol w="2245179">
                  <a:extLst>
                    <a:ext uri="{9D8B030D-6E8A-4147-A177-3AD203B41FA5}">
                      <a16:colId xmlns:a16="http://schemas.microsoft.com/office/drawing/2014/main" val="642079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 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Output (y)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516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38027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D17BC2-3FC6-5B28-D439-FD6DFD1EF6F8}"/>
                  </a:ext>
                </a:extLst>
              </p:cNvPr>
              <p:cNvSpPr txBox="1"/>
              <p:nvPr/>
            </p:nvSpPr>
            <p:spPr>
              <a:xfrm>
                <a:off x="4612053" y="3908477"/>
                <a:ext cx="1483947" cy="573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1.2</a:t>
                </a:r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D17BC2-3FC6-5B28-D439-FD6DFD1EF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053" y="3908477"/>
                <a:ext cx="1483947" cy="573427"/>
              </a:xfrm>
              <a:prstGeom prst="rect">
                <a:avLst/>
              </a:prstGeom>
              <a:blipFill>
                <a:blip r:embed="rId5"/>
                <a:stretch>
                  <a:fillRect l="-4237" t="-10870" r="-4237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B601A6F-734D-B816-65DF-3A759E59F523}"/>
              </a:ext>
            </a:extLst>
          </p:cNvPr>
          <p:cNvSpPr txBox="1"/>
          <p:nvPr/>
        </p:nvSpPr>
        <p:spPr>
          <a:xfrm>
            <a:off x="4066931" y="4747231"/>
            <a:ext cx="41337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/>
              <a:t>Image if have a very simple dataset and the correct output is </a:t>
            </a:r>
            <a:r>
              <a:rPr lang="en-PH" sz="3000" b="1" dirty="0"/>
              <a:t>0.5</a:t>
            </a:r>
          </a:p>
        </p:txBody>
      </p:sp>
    </p:spTree>
    <p:extLst>
      <p:ext uri="{BB962C8B-B14F-4D97-AF65-F5344CB8AC3E}">
        <p14:creationId xmlns:p14="http://schemas.microsoft.com/office/powerpoint/2010/main" val="132172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7C476479-EBF8-FEDE-177F-E19A87A4D7B3}"/>
              </a:ext>
            </a:extLst>
          </p:cNvPr>
          <p:cNvSpPr/>
          <p:nvPr/>
        </p:nvSpPr>
        <p:spPr>
          <a:xfrm>
            <a:off x="2128652" y="2510249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>
            <a:off x="3043052" y="2967449"/>
            <a:ext cx="5429992" cy="4351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0559C0-56E2-1E01-FDEF-677BE68A69FF}"/>
              </a:ext>
            </a:extLst>
          </p:cNvPr>
          <p:cNvGrpSpPr/>
          <p:nvPr/>
        </p:nvGrpSpPr>
        <p:grpSpPr>
          <a:xfrm>
            <a:off x="1933699" y="718458"/>
            <a:ext cx="1227116" cy="4886696"/>
            <a:chOff x="1933699" y="718458"/>
            <a:chExt cx="1227116" cy="488669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477EB5D-A2AB-14BF-5F65-B6428BEA38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C599727-9187-5C93-80EE-49DBEBDEA1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A443555-FB14-AD1F-4BD8-9132A36F08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7270C2-2EDF-4819-AF9D-398F50A07C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23F35AC-CA8F-B146-EAE4-827365412147}"/>
              </a:ext>
            </a:extLst>
          </p:cNvPr>
          <p:cNvGrpSpPr/>
          <p:nvPr/>
        </p:nvGrpSpPr>
        <p:grpSpPr>
          <a:xfrm>
            <a:off x="8306853" y="718458"/>
            <a:ext cx="1227116" cy="4886696"/>
            <a:chOff x="1933699" y="718458"/>
            <a:chExt cx="1227116" cy="488669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2056A6D-D24E-1C70-4436-0D10228575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C9A877-E6D8-BB56-2DE1-058F23EDBB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9781455-F9E5-1F66-7B1B-7703C2F655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B634CD-E981-2824-4934-C23268C051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0ED974-41D7-FA27-75CD-D1D9F48DD8A4}"/>
              </a:ext>
            </a:extLst>
          </p:cNvPr>
          <p:cNvSpPr txBox="1"/>
          <p:nvPr/>
        </p:nvSpPr>
        <p:spPr>
          <a:xfrm>
            <a:off x="2416132" y="1956251"/>
            <a:ext cx="3394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x</a:t>
            </a:r>
            <a:endParaRPr lang="en-PH" sz="3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104DB9-BB7E-75D7-0CBC-B175B62A28CF}"/>
              </a:ext>
            </a:extLst>
          </p:cNvPr>
          <p:cNvSpPr txBox="1"/>
          <p:nvPr/>
        </p:nvSpPr>
        <p:spPr>
          <a:xfrm>
            <a:off x="5042024" y="2413451"/>
            <a:ext cx="14320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w = 0.8 </a:t>
            </a:r>
            <a:endParaRPr lang="en-PH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3FB385-5B9D-E34E-C424-8738682D46BC}"/>
                  </a:ext>
                </a:extLst>
              </p:cNvPr>
              <p:cNvSpPr txBox="1"/>
              <p:nvPr/>
            </p:nvSpPr>
            <p:spPr>
              <a:xfrm>
                <a:off x="8760525" y="1956251"/>
                <a:ext cx="33943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3FB385-5B9D-E34E-C424-8738682D4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0525" y="1956251"/>
                <a:ext cx="339438" cy="584775"/>
              </a:xfrm>
              <a:prstGeom prst="rect">
                <a:avLst/>
              </a:prstGeom>
              <a:blipFill>
                <a:blip r:embed="rId3"/>
                <a:stretch>
                  <a:fillRect l="-14286" t="-12766" r="-39286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9E1E58-35B0-3A09-743D-D137F318965C}"/>
                  </a:ext>
                </a:extLst>
              </p:cNvPr>
              <p:cNvSpPr txBox="1"/>
              <p:nvPr/>
            </p:nvSpPr>
            <p:spPr>
              <a:xfrm>
                <a:off x="4612053" y="3244448"/>
                <a:ext cx="2291986" cy="573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1.5 * 0.8</a:t>
                </a:r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9E1E58-35B0-3A09-743D-D137F3189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053" y="3244448"/>
                <a:ext cx="2291986" cy="573427"/>
              </a:xfrm>
              <a:prstGeom prst="rect">
                <a:avLst/>
              </a:prstGeom>
              <a:blipFill>
                <a:blip r:embed="rId4"/>
                <a:stretch>
                  <a:fillRect l="-2762" t="-10870" r="-497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B6F3EE3-D692-D6A4-AABB-8A8D3917506A}"/>
              </a:ext>
            </a:extLst>
          </p:cNvPr>
          <p:cNvGraphicFramePr>
            <a:graphicFrameLocks noGrp="1"/>
          </p:cNvGraphicFramePr>
          <p:nvPr/>
        </p:nvGraphicFramePr>
        <p:xfrm>
          <a:off x="3388056" y="347618"/>
          <a:ext cx="4490358" cy="7416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45179">
                  <a:extLst>
                    <a:ext uri="{9D8B030D-6E8A-4147-A177-3AD203B41FA5}">
                      <a16:colId xmlns:a16="http://schemas.microsoft.com/office/drawing/2014/main" val="2288537995"/>
                    </a:ext>
                  </a:extLst>
                </a:gridCol>
                <a:gridCol w="2245179">
                  <a:extLst>
                    <a:ext uri="{9D8B030D-6E8A-4147-A177-3AD203B41FA5}">
                      <a16:colId xmlns:a16="http://schemas.microsoft.com/office/drawing/2014/main" val="642079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 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Output (y)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516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38027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D17BC2-3FC6-5B28-D439-FD6DFD1EF6F8}"/>
                  </a:ext>
                </a:extLst>
              </p:cNvPr>
              <p:cNvSpPr txBox="1"/>
              <p:nvPr/>
            </p:nvSpPr>
            <p:spPr>
              <a:xfrm>
                <a:off x="4612053" y="3908477"/>
                <a:ext cx="1483947" cy="573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1.2</a:t>
                </a:r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D17BC2-3FC6-5B28-D439-FD6DFD1EF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053" y="3908477"/>
                <a:ext cx="1483947" cy="573427"/>
              </a:xfrm>
              <a:prstGeom prst="rect">
                <a:avLst/>
              </a:prstGeom>
              <a:blipFill>
                <a:blip r:embed="rId5"/>
                <a:stretch>
                  <a:fillRect l="-4237" t="-10870" r="-4237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B0B803C4-1EEA-178F-98AA-F16ED5DC7F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3536556"/>
                  </p:ext>
                </p:extLst>
              </p:nvPr>
            </p:nvGraphicFramePr>
            <p:xfrm>
              <a:off x="3512867" y="4888987"/>
              <a:ext cx="4490358" cy="7416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245179">
                      <a:extLst>
                        <a:ext uri="{9D8B030D-6E8A-4147-A177-3AD203B41FA5}">
                          <a16:colId xmlns:a16="http://schemas.microsoft.com/office/drawing/2014/main" val="2288537995"/>
                        </a:ext>
                      </a:extLst>
                    </a:gridCol>
                    <a:gridCol w="2245179">
                      <a:extLst>
                        <a:ext uri="{9D8B030D-6E8A-4147-A177-3AD203B41FA5}">
                          <a16:colId xmlns:a16="http://schemas.microsoft.com/office/drawing/2014/main" val="6420799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Actual Output (y)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Predicted Output 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05169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3802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B0B803C4-1EEA-178F-98AA-F16ED5DC7F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3536556"/>
                  </p:ext>
                </p:extLst>
              </p:nvPr>
            </p:nvGraphicFramePr>
            <p:xfrm>
              <a:off x="3512867" y="4888987"/>
              <a:ext cx="4490358" cy="7416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245179">
                      <a:extLst>
                        <a:ext uri="{9D8B030D-6E8A-4147-A177-3AD203B41FA5}">
                          <a16:colId xmlns:a16="http://schemas.microsoft.com/office/drawing/2014/main" val="2288537995"/>
                        </a:ext>
                      </a:extLst>
                    </a:gridCol>
                    <a:gridCol w="2245179">
                      <a:extLst>
                        <a:ext uri="{9D8B030D-6E8A-4147-A177-3AD203B41FA5}">
                          <a16:colId xmlns:a16="http://schemas.microsoft.com/office/drawing/2014/main" val="6420799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Actual Output (y)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0565" t="-3333" b="-1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5169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3802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13F291-D99E-A3E4-C757-4CAD42A7B54F}"/>
                  </a:ext>
                </a:extLst>
              </p:cNvPr>
              <p:cNvSpPr txBox="1"/>
              <p:nvPr/>
            </p:nvSpPr>
            <p:spPr>
              <a:xfrm>
                <a:off x="3716171" y="5754106"/>
                <a:ext cx="4590682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PH" sz="3000" dirty="0"/>
                  <a:t>And the </a:t>
                </a:r>
                <a:r>
                  <a:rPr lang="en-PH" sz="3000" b="1" dirty="0"/>
                  <a:t>prediction</a:t>
                </a:r>
                <a:r>
                  <a:rPr lang="en-PH" sz="30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sz="28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PH" sz="3000" dirty="0"/>
                  <a:t>of our neural network is </a:t>
                </a:r>
                <a:r>
                  <a:rPr lang="en-PH" sz="3000" b="1" dirty="0"/>
                  <a:t>1.2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13F291-D99E-A3E4-C757-4CAD42A7B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171" y="5754106"/>
                <a:ext cx="4590682" cy="1015663"/>
              </a:xfrm>
              <a:prstGeom prst="rect">
                <a:avLst/>
              </a:prstGeom>
              <a:blipFill>
                <a:blip r:embed="rId7"/>
                <a:stretch>
                  <a:fillRect l="-3187" t="-7186" r="-1328" b="-1796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25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7C476479-EBF8-FEDE-177F-E19A87A4D7B3}"/>
              </a:ext>
            </a:extLst>
          </p:cNvPr>
          <p:cNvSpPr/>
          <p:nvPr/>
        </p:nvSpPr>
        <p:spPr>
          <a:xfrm>
            <a:off x="2128652" y="2510249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>
            <a:off x="3043052" y="2967449"/>
            <a:ext cx="5429992" cy="4351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0559C0-56E2-1E01-FDEF-677BE68A69FF}"/>
              </a:ext>
            </a:extLst>
          </p:cNvPr>
          <p:cNvGrpSpPr/>
          <p:nvPr/>
        </p:nvGrpSpPr>
        <p:grpSpPr>
          <a:xfrm>
            <a:off x="1933699" y="718458"/>
            <a:ext cx="1227116" cy="4886696"/>
            <a:chOff x="1933699" y="718458"/>
            <a:chExt cx="1227116" cy="488669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477EB5D-A2AB-14BF-5F65-B6428BEA38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C599727-9187-5C93-80EE-49DBEBDEA1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A443555-FB14-AD1F-4BD8-9132A36F08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7270C2-2EDF-4819-AF9D-398F50A07C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23F35AC-CA8F-B146-EAE4-827365412147}"/>
              </a:ext>
            </a:extLst>
          </p:cNvPr>
          <p:cNvGrpSpPr/>
          <p:nvPr/>
        </p:nvGrpSpPr>
        <p:grpSpPr>
          <a:xfrm>
            <a:off x="8306853" y="718458"/>
            <a:ext cx="1227116" cy="4886696"/>
            <a:chOff x="1933699" y="718458"/>
            <a:chExt cx="1227116" cy="488669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2056A6D-D24E-1C70-4436-0D10228575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C9A877-E6D8-BB56-2DE1-058F23EDBB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9781455-F9E5-1F66-7B1B-7703C2F655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B634CD-E981-2824-4934-C23268C051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0ED974-41D7-FA27-75CD-D1D9F48DD8A4}"/>
              </a:ext>
            </a:extLst>
          </p:cNvPr>
          <p:cNvSpPr txBox="1"/>
          <p:nvPr/>
        </p:nvSpPr>
        <p:spPr>
          <a:xfrm>
            <a:off x="2416132" y="1956251"/>
            <a:ext cx="3394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x</a:t>
            </a:r>
            <a:endParaRPr lang="en-PH" sz="3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104DB9-BB7E-75D7-0CBC-B175B62A28CF}"/>
              </a:ext>
            </a:extLst>
          </p:cNvPr>
          <p:cNvSpPr txBox="1"/>
          <p:nvPr/>
        </p:nvSpPr>
        <p:spPr>
          <a:xfrm>
            <a:off x="5042024" y="2413451"/>
            <a:ext cx="14320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w = 0.8 </a:t>
            </a:r>
            <a:endParaRPr lang="en-PH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3FB385-5B9D-E34E-C424-8738682D46BC}"/>
                  </a:ext>
                </a:extLst>
              </p:cNvPr>
              <p:cNvSpPr txBox="1"/>
              <p:nvPr/>
            </p:nvSpPr>
            <p:spPr>
              <a:xfrm>
                <a:off x="8760525" y="1956251"/>
                <a:ext cx="33943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3FB385-5B9D-E34E-C424-8738682D4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0525" y="1956251"/>
                <a:ext cx="339438" cy="584775"/>
              </a:xfrm>
              <a:prstGeom prst="rect">
                <a:avLst/>
              </a:prstGeom>
              <a:blipFill>
                <a:blip r:embed="rId3"/>
                <a:stretch>
                  <a:fillRect l="-14286" t="-12766" r="-39286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4C29518-0403-BB45-A24C-4742F7A1BBC3}"/>
              </a:ext>
            </a:extLst>
          </p:cNvPr>
          <p:cNvSpPr txBox="1"/>
          <p:nvPr/>
        </p:nvSpPr>
        <p:spPr>
          <a:xfrm>
            <a:off x="3218339" y="441459"/>
            <a:ext cx="49995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Let us use </a:t>
            </a:r>
            <a:r>
              <a:rPr lang="en-US" sz="3000" b="1" dirty="0">
                <a:solidFill>
                  <a:srgbClr val="7030A0"/>
                </a:solidFill>
              </a:rPr>
              <a:t>Mean Squared Error (MSE) </a:t>
            </a:r>
            <a:r>
              <a:rPr lang="en-US" sz="3000" dirty="0"/>
              <a:t>as our </a:t>
            </a:r>
            <a:r>
              <a:rPr lang="en-US" sz="3000" b="1" dirty="0">
                <a:solidFill>
                  <a:srgbClr val="00B0F0"/>
                </a:solidFill>
              </a:rPr>
              <a:t>cost function (</a:t>
            </a:r>
            <a:r>
              <a:rPr lang="en-US" sz="3000" b="1" dirty="0">
                <a:solidFill>
                  <a:srgbClr val="00B0F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r>
              <a:rPr lang="en-US" sz="3000" b="1" dirty="0">
                <a:solidFill>
                  <a:srgbClr val="00B0F0"/>
                </a:solidFill>
              </a:rPr>
              <a:t>)</a:t>
            </a:r>
            <a:endParaRPr lang="en-PH" sz="3000" b="1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9893CA-A490-48A0-B716-DF4B516F14FD}"/>
                  </a:ext>
                </a:extLst>
              </p:cNvPr>
              <p:cNvSpPr txBox="1"/>
              <p:nvPr/>
            </p:nvSpPr>
            <p:spPr>
              <a:xfrm>
                <a:off x="4124809" y="3158575"/>
                <a:ext cx="2591677" cy="564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sz="3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9893CA-A490-48A0-B716-DF4B516F1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809" y="3158575"/>
                <a:ext cx="2591677" cy="564450"/>
              </a:xfrm>
              <a:prstGeom prst="rect">
                <a:avLst/>
              </a:prstGeom>
              <a:blipFill>
                <a:blip r:embed="rId4"/>
                <a:stretch>
                  <a:fillRect t="-11828" b="-3225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0837F3-3EC0-382E-1582-46D5CAD14B7C}"/>
                  </a:ext>
                </a:extLst>
              </p:cNvPr>
              <p:cNvSpPr txBox="1"/>
              <p:nvPr/>
            </p:nvSpPr>
            <p:spPr>
              <a:xfrm>
                <a:off x="4070021" y="3736783"/>
                <a:ext cx="3908992" cy="564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0837F3-3EC0-382E-1582-46D5CAD14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0021" y="3736783"/>
                <a:ext cx="3908992" cy="564450"/>
              </a:xfrm>
              <a:prstGeom prst="rect">
                <a:avLst/>
              </a:prstGeom>
              <a:blipFill>
                <a:blip r:embed="rId5"/>
                <a:stretch>
                  <a:fillRect t="-11828" b="-3225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8C766ED-F29C-D1A9-4FCA-A32617D932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5053074"/>
                  </p:ext>
                </p:extLst>
              </p:nvPr>
            </p:nvGraphicFramePr>
            <p:xfrm>
              <a:off x="3488655" y="1631489"/>
              <a:ext cx="4490358" cy="7416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245179">
                      <a:extLst>
                        <a:ext uri="{9D8B030D-6E8A-4147-A177-3AD203B41FA5}">
                          <a16:colId xmlns:a16="http://schemas.microsoft.com/office/drawing/2014/main" val="2288537995"/>
                        </a:ext>
                      </a:extLst>
                    </a:gridCol>
                    <a:gridCol w="2245179">
                      <a:extLst>
                        <a:ext uri="{9D8B030D-6E8A-4147-A177-3AD203B41FA5}">
                          <a16:colId xmlns:a16="http://schemas.microsoft.com/office/drawing/2014/main" val="6420799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Actual Output (y)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Predicted Output 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05169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3802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8C766ED-F29C-D1A9-4FCA-A32617D932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5053074"/>
                  </p:ext>
                </p:extLst>
              </p:nvPr>
            </p:nvGraphicFramePr>
            <p:xfrm>
              <a:off x="3488655" y="1631489"/>
              <a:ext cx="4490358" cy="7416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245179">
                      <a:extLst>
                        <a:ext uri="{9D8B030D-6E8A-4147-A177-3AD203B41FA5}">
                          <a16:colId xmlns:a16="http://schemas.microsoft.com/office/drawing/2014/main" val="2288537995"/>
                        </a:ext>
                      </a:extLst>
                    </a:gridCol>
                    <a:gridCol w="2245179">
                      <a:extLst>
                        <a:ext uri="{9D8B030D-6E8A-4147-A177-3AD203B41FA5}">
                          <a16:colId xmlns:a16="http://schemas.microsoft.com/office/drawing/2014/main" val="6420799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Actual Output (y)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0565" t="-6667" b="-1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5169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3802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A2F2AD-3E26-C3AC-3349-022F128E710D}"/>
                  </a:ext>
                </a:extLst>
              </p:cNvPr>
              <p:cNvSpPr txBox="1"/>
              <p:nvPr/>
            </p:nvSpPr>
            <p:spPr>
              <a:xfrm>
                <a:off x="4141504" y="4339934"/>
                <a:ext cx="2879782" cy="564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𝟕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A2F2AD-3E26-C3AC-3349-022F128E7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504" y="4339934"/>
                <a:ext cx="2879782" cy="564450"/>
              </a:xfrm>
              <a:prstGeom prst="rect">
                <a:avLst/>
              </a:prstGeom>
              <a:blipFill>
                <a:blip r:embed="rId7"/>
                <a:stretch>
                  <a:fillRect t="-11828" b="-3225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FAC9D1-0726-F7F2-76EB-4820187B00FC}"/>
                  </a:ext>
                </a:extLst>
              </p:cNvPr>
              <p:cNvSpPr txBox="1"/>
              <p:nvPr/>
            </p:nvSpPr>
            <p:spPr>
              <a:xfrm>
                <a:off x="4124809" y="4957718"/>
                <a:ext cx="1753477" cy="564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0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sz="3000" b="1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30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30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30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𝟒𝟗</m:t>
                    </m:r>
                  </m:oMath>
                </a14:m>
                <a:endParaRPr lang="en-PH" sz="3000" b="1" dirty="0">
                  <a:solidFill>
                    <a:srgbClr val="00B0F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FAC9D1-0726-F7F2-76EB-4820187B0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809" y="4957718"/>
                <a:ext cx="1753477" cy="564450"/>
              </a:xfrm>
              <a:prstGeom prst="rect">
                <a:avLst/>
              </a:prstGeom>
              <a:blipFill>
                <a:blip r:embed="rId8"/>
                <a:stretch>
                  <a:fillRect l="-2158" t="-13333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0EEB9DC-8D14-8EC7-02C0-59B71AE6ED5E}"/>
              </a:ext>
            </a:extLst>
          </p:cNvPr>
          <p:cNvSpPr txBox="1"/>
          <p:nvPr/>
        </p:nvSpPr>
        <p:spPr>
          <a:xfrm>
            <a:off x="3586969" y="5560869"/>
            <a:ext cx="4748645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700" dirty="0"/>
              <a:t>Using a </a:t>
            </a:r>
            <a:r>
              <a:rPr lang="en-PH" sz="2700" b="1" dirty="0">
                <a:solidFill>
                  <a:srgbClr val="00B0F0"/>
                </a:solidFill>
              </a:rPr>
              <a:t>cost function</a:t>
            </a:r>
            <a:r>
              <a:rPr lang="en-PH" sz="2700" dirty="0"/>
              <a:t>, this tells us how far we are from the correct answer</a:t>
            </a:r>
          </a:p>
        </p:txBody>
      </p:sp>
    </p:spTree>
    <p:extLst>
      <p:ext uri="{BB962C8B-B14F-4D97-AF65-F5344CB8AC3E}">
        <p14:creationId xmlns:p14="http://schemas.microsoft.com/office/powerpoint/2010/main" val="394077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ABBFCA-A986-871C-632B-F295D0890065}"/>
              </a:ext>
            </a:extLst>
          </p:cNvPr>
          <p:cNvGrpSpPr/>
          <p:nvPr/>
        </p:nvGrpSpPr>
        <p:grpSpPr>
          <a:xfrm>
            <a:off x="402772" y="293914"/>
            <a:ext cx="4996542" cy="3135086"/>
            <a:chOff x="1933699" y="718458"/>
            <a:chExt cx="7858560" cy="651563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C476479-EBF8-FEDE-177F-E19A87A4D7B3}"/>
                </a:ext>
              </a:extLst>
            </p:cNvPr>
            <p:cNvSpPr/>
            <p:nvPr/>
          </p:nvSpPr>
          <p:spPr>
            <a:xfrm>
              <a:off x="2128652" y="2510249"/>
              <a:ext cx="91440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4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2DC0225-8551-99E7-20C0-6115C72216CE}"/>
                </a:ext>
              </a:extLst>
            </p:cNvPr>
            <p:cNvSpPr/>
            <p:nvPr/>
          </p:nvSpPr>
          <p:spPr>
            <a:xfrm>
              <a:off x="8473044" y="2514600"/>
              <a:ext cx="914400" cy="9144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400" b="1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DD54FB9-DF4F-9266-B389-C1D419225F76}"/>
                </a:ext>
              </a:extLst>
            </p:cNvPr>
            <p:cNvCxnSpPr>
              <a:cxnSpLocks/>
              <a:stCxn id="5" idx="6"/>
              <a:endCxn id="14" idx="2"/>
            </p:cNvCxnSpPr>
            <p:nvPr/>
          </p:nvCxnSpPr>
          <p:spPr>
            <a:xfrm>
              <a:off x="3043052" y="2967449"/>
              <a:ext cx="5429992" cy="4351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5B59824-B965-8BDB-D1C2-02C2E99F55D7}"/>
                </a:ext>
              </a:extLst>
            </p:cNvPr>
            <p:cNvSpPr txBox="1"/>
            <p:nvPr/>
          </p:nvSpPr>
          <p:spPr>
            <a:xfrm>
              <a:off x="1984168" y="5622162"/>
              <a:ext cx="1257795" cy="1611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Input Layer</a:t>
              </a:r>
              <a:endParaRPr lang="en-PH" sz="1400" b="1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94D479B-23CB-0772-78E4-F312B38E97A5}"/>
                </a:ext>
              </a:extLst>
            </p:cNvPr>
            <p:cNvSpPr txBox="1"/>
            <p:nvPr/>
          </p:nvSpPr>
          <p:spPr>
            <a:xfrm>
              <a:off x="8306852" y="5630670"/>
              <a:ext cx="1485407" cy="883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Output Layer</a:t>
              </a:r>
              <a:endParaRPr lang="en-PH" sz="1400" b="1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20559C0-56E2-1E01-FDEF-677BE68A69FF}"/>
                </a:ext>
              </a:extLst>
            </p:cNvPr>
            <p:cNvGrpSpPr/>
            <p:nvPr/>
          </p:nvGrpSpPr>
          <p:grpSpPr>
            <a:xfrm>
              <a:off x="1933699" y="718458"/>
              <a:ext cx="1227116" cy="4886696"/>
              <a:chOff x="1933699" y="718458"/>
              <a:chExt cx="1227116" cy="4886696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477EB5D-A2AB-14BF-5F65-B6428BEA38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33699" y="718458"/>
                <a:ext cx="77189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C599727-9187-5C93-80EE-49DBEBDEA1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71813" y="718458"/>
                <a:ext cx="89002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A443555-FB14-AD1F-4BD8-9132A36F08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10888" y="5605154"/>
                <a:ext cx="1149927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17270C2-2EDF-4819-AF9D-398F50A07C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35678" y="718458"/>
                <a:ext cx="1136135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23F35AC-CA8F-B146-EAE4-827365412147}"/>
                </a:ext>
              </a:extLst>
            </p:cNvPr>
            <p:cNvGrpSpPr/>
            <p:nvPr/>
          </p:nvGrpSpPr>
          <p:grpSpPr>
            <a:xfrm>
              <a:off x="8306853" y="718458"/>
              <a:ext cx="1227116" cy="4886696"/>
              <a:chOff x="1933699" y="718458"/>
              <a:chExt cx="1227116" cy="4886696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2056A6D-D24E-1C70-4436-0D10228575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33699" y="718458"/>
                <a:ext cx="77189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FC9A877-E6D8-BB56-2DE1-058F23EDBB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71813" y="718458"/>
                <a:ext cx="89002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9781455-F9E5-1F66-7B1B-7703C2F655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10888" y="5605154"/>
                <a:ext cx="1149927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DB634CD-E981-2824-4934-C23268C051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35678" y="718458"/>
                <a:ext cx="1136135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0ED974-41D7-FA27-75CD-D1D9F48DD8A4}"/>
                </a:ext>
              </a:extLst>
            </p:cNvPr>
            <p:cNvSpPr txBox="1"/>
            <p:nvPr/>
          </p:nvSpPr>
          <p:spPr>
            <a:xfrm>
              <a:off x="2416132" y="1956252"/>
              <a:ext cx="339437" cy="51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x</a:t>
              </a:r>
              <a:endParaRPr lang="en-PH" sz="14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104DB9-BB7E-75D7-0CBC-B175B62A28CF}"/>
                </a:ext>
              </a:extLst>
            </p:cNvPr>
            <p:cNvSpPr txBox="1"/>
            <p:nvPr/>
          </p:nvSpPr>
          <p:spPr>
            <a:xfrm>
              <a:off x="5042024" y="2413452"/>
              <a:ext cx="1432046" cy="883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w = 0.8 </a:t>
              </a:r>
              <a:endParaRPr lang="en-PH" sz="14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3FB385-5B9D-E34E-C424-8738682D46BC}"/>
                    </a:ext>
                  </a:extLst>
                </p:cNvPr>
                <p:cNvSpPr txBox="1"/>
                <p:nvPr/>
              </p:nvSpPr>
              <p:spPr>
                <a:xfrm>
                  <a:off x="8760524" y="1956252"/>
                  <a:ext cx="339437" cy="5199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en-PH" sz="1400" b="1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3FB385-5B9D-E34E-C424-8738682D46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0524" y="1956252"/>
                  <a:ext cx="339437" cy="519977"/>
                </a:xfrm>
                <a:prstGeom prst="rect">
                  <a:avLst/>
                </a:prstGeom>
                <a:blipFill>
                  <a:blip r:embed="rId3"/>
                  <a:stretch>
                    <a:fillRect t="-5000" r="-22222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A2DC82E-DDE5-E932-4CD4-7D3F4EBA53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8298595"/>
                  </p:ext>
                </p:extLst>
              </p:nvPr>
            </p:nvGraphicFramePr>
            <p:xfrm>
              <a:off x="436738" y="3404338"/>
              <a:ext cx="4490358" cy="7416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245179">
                      <a:extLst>
                        <a:ext uri="{9D8B030D-6E8A-4147-A177-3AD203B41FA5}">
                          <a16:colId xmlns:a16="http://schemas.microsoft.com/office/drawing/2014/main" val="2288537995"/>
                        </a:ext>
                      </a:extLst>
                    </a:gridCol>
                    <a:gridCol w="2245179">
                      <a:extLst>
                        <a:ext uri="{9D8B030D-6E8A-4147-A177-3AD203B41FA5}">
                          <a16:colId xmlns:a16="http://schemas.microsoft.com/office/drawing/2014/main" val="6420799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Actual Output (y)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Predicted Output 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05169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3802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A2DC82E-DDE5-E932-4CD4-7D3F4EBA53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8298595"/>
                  </p:ext>
                </p:extLst>
              </p:nvPr>
            </p:nvGraphicFramePr>
            <p:xfrm>
              <a:off x="436738" y="3404338"/>
              <a:ext cx="4490358" cy="7416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245179">
                      <a:extLst>
                        <a:ext uri="{9D8B030D-6E8A-4147-A177-3AD203B41FA5}">
                          <a16:colId xmlns:a16="http://schemas.microsoft.com/office/drawing/2014/main" val="2288537995"/>
                        </a:ext>
                      </a:extLst>
                    </a:gridCol>
                    <a:gridCol w="2245179">
                      <a:extLst>
                        <a:ext uri="{9D8B030D-6E8A-4147-A177-3AD203B41FA5}">
                          <a16:colId xmlns:a16="http://schemas.microsoft.com/office/drawing/2014/main" val="6420799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Actual Output (y)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10000" r="-565" b="-1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5169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3802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2A7FF6-D900-C036-EADD-741BF970D622}"/>
                  </a:ext>
                </a:extLst>
              </p:cNvPr>
              <p:cNvSpPr txBox="1"/>
              <p:nvPr/>
            </p:nvSpPr>
            <p:spPr>
              <a:xfrm>
                <a:off x="409579" y="5042904"/>
                <a:ext cx="2809438" cy="824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num>
                      <m:den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3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den>
                    </m:f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3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3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sz="3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2A7FF6-D900-C036-EADD-741BF970D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79" y="5042904"/>
                <a:ext cx="2809438" cy="824585"/>
              </a:xfrm>
              <a:prstGeom prst="rect">
                <a:avLst/>
              </a:prstGeom>
              <a:blipFill>
                <a:blip r:embed="rId5"/>
                <a:stretch>
                  <a:fillRect l="-450"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A1EEC03-D265-BC1B-F07D-1B2FF517F4AD}"/>
                  </a:ext>
                </a:extLst>
              </p:cNvPr>
              <p:cNvSpPr txBox="1"/>
              <p:nvPr/>
            </p:nvSpPr>
            <p:spPr>
              <a:xfrm>
                <a:off x="402772" y="4286521"/>
                <a:ext cx="2809439" cy="56445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sz="3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A1EEC03-D265-BC1B-F07D-1B2FF517F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72" y="4286521"/>
                <a:ext cx="2809439" cy="564450"/>
              </a:xfrm>
              <a:prstGeom prst="rect">
                <a:avLst/>
              </a:prstGeom>
              <a:blipFill>
                <a:blip r:embed="rId6"/>
                <a:stretch>
                  <a:fillRect l="-889" t="-6250" b="-27083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4B1A1EA6-DF9E-9578-AA8D-CFECB50D9A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8941316"/>
              </p:ext>
            </p:extLst>
          </p:nvPr>
        </p:nvGraphicFramePr>
        <p:xfrm>
          <a:off x="6114867" y="517766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A1DE21CE-1358-52F7-7303-ACCA3711C5F4}"/>
              </a:ext>
            </a:extLst>
          </p:cNvPr>
          <p:cNvSpPr txBox="1"/>
          <p:nvPr/>
        </p:nvSpPr>
        <p:spPr>
          <a:xfrm>
            <a:off x="8479084" y="4521949"/>
            <a:ext cx="89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2314B2-1DD7-95A9-98EB-BAC5D9FEE776}"/>
              </a:ext>
            </a:extLst>
          </p:cNvPr>
          <p:cNvSpPr txBox="1"/>
          <p:nvPr/>
        </p:nvSpPr>
        <p:spPr>
          <a:xfrm rot="16200000">
            <a:off x="5508792" y="2106463"/>
            <a:ext cx="60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Loss </a:t>
            </a: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5E6D0830-5723-23B3-9D87-EB91154D57D6}"/>
              </a:ext>
            </a:extLst>
          </p:cNvPr>
          <p:cNvSpPr/>
          <p:nvPr/>
        </p:nvSpPr>
        <p:spPr>
          <a:xfrm>
            <a:off x="6050844" y="620889"/>
            <a:ext cx="3612445" cy="3606602"/>
          </a:xfrm>
          <a:custGeom>
            <a:avLst/>
            <a:gdLst>
              <a:gd name="connsiteX0" fmla="*/ 3612445 w 3612445"/>
              <a:gd name="connsiteY0" fmla="*/ 0 h 3606602"/>
              <a:gd name="connsiteX1" fmla="*/ 1490134 w 3612445"/>
              <a:gd name="connsiteY1" fmla="*/ 3601155 h 3606602"/>
              <a:gd name="connsiteX2" fmla="*/ 0 w 3612445"/>
              <a:gd name="connsiteY2" fmla="*/ 880533 h 3606602"/>
              <a:gd name="connsiteX3" fmla="*/ 0 w 3612445"/>
              <a:gd name="connsiteY3" fmla="*/ 880533 h 3606602"/>
              <a:gd name="connsiteX4" fmla="*/ 0 w 3612445"/>
              <a:gd name="connsiteY4" fmla="*/ 880533 h 3606602"/>
              <a:gd name="connsiteX5" fmla="*/ 0 w 3612445"/>
              <a:gd name="connsiteY5" fmla="*/ 880533 h 3606602"/>
              <a:gd name="connsiteX6" fmla="*/ 0 w 3612445"/>
              <a:gd name="connsiteY6" fmla="*/ 880533 h 3606602"/>
              <a:gd name="connsiteX7" fmla="*/ 0 w 3612445"/>
              <a:gd name="connsiteY7" fmla="*/ 880533 h 3606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12445" h="3606602">
                <a:moveTo>
                  <a:pt x="3612445" y="0"/>
                </a:moveTo>
                <a:cubicBezTo>
                  <a:pt x="2852326" y="1727200"/>
                  <a:pt x="2092208" y="3454400"/>
                  <a:pt x="1490134" y="3601155"/>
                </a:cubicBezTo>
                <a:cubicBezTo>
                  <a:pt x="888060" y="3747910"/>
                  <a:pt x="0" y="880533"/>
                  <a:pt x="0" y="880533"/>
                </a:cubicBez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CB68D3D-A556-EFDC-D4AC-D8A3586B6314}"/>
              </a:ext>
            </a:extLst>
          </p:cNvPr>
          <p:cNvSpPr/>
          <p:nvPr/>
        </p:nvSpPr>
        <p:spPr>
          <a:xfrm>
            <a:off x="9202963" y="1442285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33C7195-59AE-F9AD-F7EB-3B038F2B1261}"/>
              </a:ext>
            </a:extLst>
          </p:cNvPr>
          <p:cNvSpPr/>
          <p:nvPr/>
        </p:nvSpPr>
        <p:spPr>
          <a:xfrm>
            <a:off x="8720679" y="2358199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6B6E5BF-CF04-85B8-849B-7425D9633796}"/>
              </a:ext>
            </a:extLst>
          </p:cNvPr>
          <p:cNvSpPr/>
          <p:nvPr/>
        </p:nvSpPr>
        <p:spPr>
          <a:xfrm>
            <a:off x="8416317" y="294867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13E1D10-4E76-DD5D-8A2C-60B710C6C7D1}"/>
              </a:ext>
            </a:extLst>
          </p:cNvPr>
          <p:cNvSpPr/>
          <p:nvPr/>
        </p:nvSpPr>
        <p:spPr>
          <a:xfrm>
            <a:off x="8209488" y="326418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A279103-B947-22F0-35D9-DC65BA0D3C73}"/>
              </a:ext>
            </a:extLst>
          </p:cNvPr>
          <p:cNvSpPr/>
          <p:nvPr/>
        </p:nvSpPr>
        <p:spPr>
          <a:xfrm>
            <a:off x="8047514" y="3529371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31400E-4C94-40F9-6D56-41FE6477B57E}"/>
              </a:ext>
            </a:extLst>
          </p:cNvPr>
          <p:cNvSpPr/>
          <p:nvPr/>
        </p:nvSpPr>
        <p:spPr>
          <a:xfrm>
            <a:off x="7857066" y="377046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B31AF2C-792F-1B0E-E8F7-C310C427222C}"/>
              </a:ext>
            </a:extLst>
          </p:cNvPr>
          <p:cNvSpPr/>
          <p:nvPr/>
        </p:nvSpPr>
        <p:spPr>
          <a:xfrm>
            <a:off x="7699171" y="3959364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C20A91F-8D7C-4B5B-D789-59EAAC25A6AC}"/>
              </a:ext>
            </a:extLst>
          </p:cNvPr>
          <p:cNvSpPr/>
          <p:nvPr/>
        </p:nvSpPr>
        <p:spPr>
          <a:xfrm>
            <a:off x="7563374" y="4077326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6BB5359-DF6B-89F1-CB8D-2FDA29C9D863}"/>
              </a:ext>
            </a:extLst>
          </p:cNvPr>
          <p:cNvSpPr/>
          <p:nvPr/>
        </p:nvSpPr>
        <p:spPr>
          <a:xfrm>
            <a:off x="7372767" y="4134962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ABF9D4-B1AF-F3A3-C663-8B21A5A5AFCB}"/>
              </a:ext>
            </a:extLst>
          </p:cNvPr>
          <p:cNvSpPr txBox="1"/>
          <p:nvPr/>
        </p:nvSpPr>
        <p:spPr>
          <a:xfrm>
            <a:off x="3577374" y="5218283"/>
            <a:ext cx="6455626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700" dirty="0"/>
              <a:t>During training, </a:t>
            </a:r>
            <a:r>
              <a:rPr lang="en-PH" sz="2700" b="1" dirty="0">
                <a:solidFill>
                  <a:srgbClr val="002060"/>
                </a:solidFill>
              </a:rPr>
              <a:t>backpropagation</a:t>
            </a:r>
            <a:r>
              <a:rPr lang="en-PH" sz="2700" dirty="0"/>
              <a:t> uses this </a:t>
            </a:r>
            <a:r>
              <a:rPr lang="en-PH" sz="2700" b="1" dirty="0">
                <a:solidFill>
                  <a:srgbClr val="FF0000"/>
                </a:solidFill>
              </a:rPr>
              <a:t>loss/error </a:t>
            </a:r>
            <a:r>
              <a:rPr lang="en-PH" sz="2700" dirty="0"/>
              <a:t>from the cost function to adjust the weights of our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52814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ABBFCA-A986-871C-632B-F295D0890065}"/>
              </a:ext>
            </a:extLst>
          </p:cNvPr>
          <p:cNvGrpSpPr/>
          <p:nvPr/>
        </p:nvGrpSpPr>
        <p:grpSpPr>
          <a:xfrm>
            <a:off x="402772" y="293914"/>
            <a:ext cx="4996542" cy="3135086"/>
            <a:chOff x="1933699" y="718458"/>
            <a:chExt cx="7858560" cy="651563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C476479-EBF8-FEDE-177F-E19A87A4D7B3}"/>
                </a:ext>
              </a:extLst>
            </p:cNvPr>
            <p:cNvSpPr/>
            <p:nvPr/>
          </p:nvSpPr>
          <p:spPr>
            <a:xfrm>
              <a:off x="2128652" y="2510249"/>
              <a:ext cx="91440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4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2DC0225-8551-99E7-20C0-6115C72216CE}"/>
                </a:ext>
              </a:extLst>
            </p:cNvPr>
            <p:cNvSpPr/>
            <p:nvPr/>
          </p:nvSpPr>
          <p:spPr>
            <a:xfrm>
              <a:off x="8473044" y="2514600"/>
              <a:ext cx="914400" cy="9144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400" b="1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DD54FB9-DF4F-9266-B389-C1D419225F76}"/>
                </a:ext>
              </a:extLst>
            </p:cNvPr>
            <p:cNvCxnSpPr>
              <a:cxnSpLocks/>
              <a:stCxn id="5" idx="6"/>
              <a:endCxn id="14" idx="2"/>
            </p:cNvCxnSpPr>
            <p:nvPr/>
          </p:nvCxnSpPr>
          <p:spPr>
            <a:xfrm>
              <a:off x="3043052" y="2967449"/>
              <a:ext cx="5429992" cy="4351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5B59824-B965-8BDB-D1C2-02C2E99F55D7}"/>
                </a:ext>
              </a:extLst>
            </p:cNvPr>
            <p:cNvSpPr txBox="1"/>
            <p:nvPr/>
          </p:nvSpPr>
          <p:spPr>
            <a:xfrm>
              <a:off x="1984168" y="5622162"/>
              <a:ext cx="1257795" cy="1611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Input Layer</a:t>
              </a:r>
              <a:endParaRPr lang="en-PH" sz="1400" b="1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94D479B-23CB-0772-78E4-F312B38E97A5}"/>
                </a:ext>
              </a:extLst>
            </p:cNvPr>
            <p:cNvSpPr txBox="1"/>
            <p:nvPr/>
          </p:nvSpPr>
          <p:spPr>
            <a:xfrm>
              <a:off x="8306852" y="5630670"/>
              <a:ext cx="1485407" cy="883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Output Layer</a:t>
              </a:r>
              <a:endParaRPr lang="en-PH" sz="1400" b="1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20559C0-56E2-1E01-FDEF-677BE68A69FF}"/>
                </a:ext>
              </a:extLst>
            </p:cNvPr>
            <p:cNvGrpSpPr/>
            <p:nvPr/>
          </p:nvGrpSpPr>
          <p:grpSpPr>
            <a:xfrm>
              <a:off x="1933699" y="718458"/>
              <a:ext cx="1227116" cy="4886696"/>
              <a:chOff x="1933699" y="718458"/>
              <a:chExt cx="1227116" cy="4886696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477EB5D-A2AB-14BF-5F65-B6428BEA38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33699" y="718458"/>
                <a:ext cx="77189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C599727-9187-5C93-80EE-49DBEBDEA1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71813" y="718458"/>
                <a:ext cx="89002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A443555-FB14-AD1F-4BD8-9132A36F08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10888" y="5605154"/>
                <a:ext cx="1149927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17270C2-2EDF-4819-AF9D-398F50A07C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35678" y="718458"/>
                <a:ext cx="1136135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23F35AC-CA8F-B146-EAE4-827365412147}"/>
                </a:ext>
              </a:extLst>
            </p:cNvPr>
            <p:cNvGrpSpPr/>
            <p:nvPr/>
          </p:nvGrpSpPr>
          <p:grpSpPr>
            <a:xfrm>
              <a:off x="8306853" y="718458"/>
              <a:ext cx="1227116" cy="4886696"/>
              <a:chOff x="1933699" y="718458"/>
              <a:chExt cx="1227116" cy="4886696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2056A6D-D24E-1C70-4436-0D10228575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33699" y="718458"/>
                <a:ext cx="77189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FC9A877-E6D8-BB56-2DE1-058F23EDBB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71813" y="718458"/>
                <a:ext cx="89002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9781455-F9E5-1F66-7B1B-7703C2F655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10888" y="5605154"/>
                <a:ext cx="1149927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DB634CD-E981-2824-4934-C23268C051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35678" y="718458"/>
                <a:ext cx="1136135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0ED974-41D7-FA27-75CD-D1D9F48DD8A4}"/>
                </a:ext>
              </a:extLst>
            </p:cNvPr>
            <p:cNvSpPr txBox="1"/>
            <p:nvPr/>
          </p:nvSpPr>
          <p:spPr>
            <a:xfrm>
              <a:off x="2416132" y="1956252"/>
              <a:ext cx="339437" cy="51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x</a:t>
              </a:r>
              <a:endParaRPr lang="en-PH" sz="14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104DB9-BB7E-75D7-0CBC-B175B62A28CF}"/>
                </a:ext>
              </a:extLst>
            </p:cNvPr>
            <p:cNvSpPr txBox="1"/>
            <p:nvPr/>
          </p:nvSpPr>
          <p:spPr>
            <a:xfrm>
              <a:off x="5042024" y="2413452"/>
              <a:ext cx="1432046" cy="883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w = 0.8 </a:t>
              </a:r>
              <a:endParaRPr lang="en-PH" sz="14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3FB385-5B9D-E34E-C424-8738682D46BC}"/>
                    </a:ext>
                  </a:extLst>
                </p:cNvPr>
                <p:cNvSpPr txBox="1"/>
                <p:nvPr/>
              </p:nvSpPr>
              <p:spPr>
                <a:xfrm>
                  <a:off x="8760524" y="1956252"/>
                  <a:ext cx="339437" cy="5199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en-PH" sz="1400" b="1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3FB385-5B9D-E34E-C424-8738682D46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0524" y="1956252"/>
                  <a:ext cx="339437" cy="519977"/>
                </a:xfrm>
                <a:prstGeom prst="rect">
                  <a:avLst/>
                </a:prstGeom>
                <a:blipFill>
                  <a:blip r:embed="rId3"/>
                  <a:stretch>
                    <a:fillRect t="-5000" r="-22222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2A7FF6-D900-C036-EADD-741BF970D622}"/>
                  </a:ext>
                </a:extLst>
              </p:cNvPr>
              <p:cNvSpPr txBox="1"/>
              <p:nvPr/>
            </p:nvSpPr>
            <p:spPr>
              <a:xfrm>
                <a:off x="1108108" y="3209606"/>
                <a:ext cx="3265652" cy="830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num>
                      <m:den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den>
                    </m:f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acc>
                          <m:accPr>
                            <m:chr m:val="̂"/>
                            <m:ctrlPr>
                              <a:rPr lang="en-US" sz="3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3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num>
                      <m:den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den>
                    </m:f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 </m:t>
                    </m:r>
                    <m:f>
                      <m:fPr>
                        <m:ctrlP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num>
                      <m:den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3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den>
                    </m:f>
                  </m:oMath>
                </a14:m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2A7FF6-D900-C036-EADD-741BF970D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108" y="3209606"/>
                <a:ext cx="3265652" cy="830548"/>
              </a:xfrm>
              <a:prstGeom prst="rect">
                <a:avLst/>
              </a:prstGeom>
              <a:blipFill>
                <a:blip r:embed="rId4"/>
                <a:stretch>
                  <a:fillRect b="-220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4B1A1EA6-DF9E-9578-AA8D-CFECB50D9A08}"/>
              </a:ext>
            </a:extLst>
          </p:cNvPr>
          <p:cNvGraphicFramePr/>
          <p:nvPr/>
        </p:nvGraphicFramePr>
        <p:xfrm>
          <a:off x="6114867" y="517766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A1DE21CE-1358-52F7-7303-ACCA3711C5F4}"/>
              </a:ext>
            </a:extLst>
          </p:cNvPr>
          <p:cNvSpPr txBox="1"/>
          <p:nvPr/>
        </p:nvSpPr>
        <p:spPr>
          <a:xfrm>
            <a:off x="8479084" y="4521949"/>
            <a:ext cx="89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</a:t>
            </a: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5E6D0830-5723-23B3-9D87-EB91154D57D6}"/>
              </a:ext>
            </a:extLst>
          </p:cNvPr>
          <p:cNvSpPr/>
          <p:nvPr/>
        </p:nvSpPr>
        <p:spPr>
          <a:xfrm>
            <a:off x="6050844" y="620889"/>
            <a:ext cx="3612445" cy="3606602"/>
          </a:xfrm>
          <a:custGeom>
            <a:avLst/>
            <a:gdLst>
              <a:gd name="connsiteX0" fmla="*/ 3612445 w 3612445"/>
              <a:gd name="connsiteY0" fmla="*/ 0 h 3606602"/>
              <a:gd name="connsiteX1" fmla="*/ 1490134 w 3612445"/>
              <a:gd name="connsiteY1" fmla="*/ 3601155 h 3606602"/>
              <a:gd name="connsiteX2" fmla="*/ 0 w 3612445"/>
              <a:gd name="connsiteY2" fmla="*/ 880533 h 3606602"/>
              <a:gd name="connsiteX3" fmla="*/ 0 w 3612445"/>
              <a:gd name="connsiteY3" fmla="*/ 880533 h 3606602"/>
              <a:gd name="connsiteX4" fmla="*/ 0 w 3612445"/>
              <a:gd name="connsiteY4" fmla="*/ 880533 h 3606602"/>
              <a:gd name="connsiteX5" fmla="*/ 0 w 3612445"/>
              <a:gd name="connsiteY5" fmla="*/ 880533 h 3606602"/>
              <a:gd name="connsiteX6" fmla="*/ 0 w 3612445"/>
              <a:gd name="connsiteY6" fmla="*/ 880533 h 3606602"/>
              <a:gd name="connsiteX7" fmla="*/ 0 w 3612445"/>
              <a:gd name="connsiteY7" fmla="*/ 880533 h 3606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12445" h="3606602">
                <a:moveTo>
                  <a:pt x="3612445" y="0"/>
                </a:moveTo>
                <a:cubicBezTo>
                  <a:pt x="2852326" y="1727200"/>
                  <a:pt x="2092208" y="3454400"/>
                  <a:pt x="1490134" y="3601155"/>
                </a:cubicBezTo>
                <a:cubicBezTo>
                  <a:pt x="888060" y="3747910"/>
                  <a:pt x="0" y="880533"/>
                  <a:pt x="0" y="880533"/>
                </a:cubicBez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CB68D3D-A556-EFDC-D4AC-D8A3586B6314}"/>
              </a:ext>
            </a:extLst>
          </p:cNvPr>
          <p:cNvSpPr/>
          <p:nvPr/>
        </p:nvSpPr>
        <p:spPr>
          <a:xfrm>
            <a:off x="9202963" y="1442285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33C7195-59AE-F9AD-F7EB-3B038F2B1261}"/>
              </a:ext>
            </a:extLst>
          </p:cNvPr>
          <p:cNvSpPr/>
          <p:nvPr/>
        </p:nvSpPr>
        <p:spPr>
          <a:xfrm>
            <a:off x="8720679" y="2358199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6B6E5BF-CF04-85B8-849B-7425D9633796}"/>
              </a:ext>
            </a:extLst>
          </p:cNvPr>
          <p:cNvSpPr/>
          <p:nvPr/>
        </p:nvSpPr>
        <p:spPr>
          <a:xfrm>
            <a:off x="8416317" y="294867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13E1D10-4E76-DD5D-8A2C-60B710C6C7D1}"/>
              </a:ext>
            </a:extLst>
          </p:cNvPr>
          <p:cNvSpPr/>
          <p:nvPr/>
        </p:nvSpPr>
        <p:spPr>
          <a:xfrm>
            <a:off x="8209488" y="326418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A279103-B947-22F0-35D9-DC65BA0D3C73}"/>
              </a:ext>
            </a:extLst>
          </p:cNvPr>
          <p:cNvSpPr/>
          <p:nvPr/>
        </p:nvSpPr>
        <p:spPr>
          <a:xfrm>
            <a:off x="8047514" y="3529371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31400E-4C94-40F9-6D56-41FE6477B57E}"/>
              </a:ext>
            </a:extLst>
          </p:cNvPr>
          <p:cNvSpPr/>
          <p:nvPr/>
        </p:nvSpPr>
        <p:spPr>
          <a:xfrm>
            <a:off x="7857066" y="377046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B31AF2C-792F-1B0E-E8F7-C310C427222C}"/>
              </a:ext>
            </a:extLst>
          </p:cNvPr>
          <p:cNvSpPr/>
          <p:nvPr/>
        </p:nvSpPr>
        <p:spPr>
          <a:xfrm>
            <a:off x="7699171" y="3959364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C20A91F-8D7C-4B5B-D789-59EAAC25A6AC}"/>
              </a:ext>
            </a:extLst>
          </p:cNvPr>
          <p:cNvSpPr/>
          <p:nvPr/>
        </p:nvSpPr>
        <p:spPr>
          <a:xfrm>
            <a:off x="7563374" y="4077326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6BB5359-DF6B-89F1-CB8D-2FDA29C9D863}"/>
              </a:ext>
            </a:extLst>
          </p:cNvPr>
          <p:cNvSpPr/>
          <p:nvPr/>
        </p:nvSpPr>
        <p:spPr>
          <a:xfrm>
            <a:off x="7372767" y="4134962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33C7DF-29E1-9A59-C218-71BEC42D3733}"/>
                  </a:ext>
                </a:extLst>
              </p:cNvPr>
              <p:cNvSpPr txBox="1"/>
              <p:nvPr/>
            </p:nvSpPr>
            <p:spPr>
              <a:xfrm>
                <a:off x="779877" y="4227490"/>
                <a:ext cx="3194105" cy="9702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num>
                        <m:den>
                          <m:r>
                            <a:rPr lang="en-PH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33C7DF-29E1-9A59-C218-71BEC42D3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77" y="4227490"/>
                <a:ext cx="3194105" cy="9702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AD728C-E1A5-E057-DF42-FFB2D4F7554A}"/>
                  </a:ext>
                </a:extLst>
              </p:cNvPr>
              <p:cNvSpPr txBox="1"/>
              <p:nvPr/>
            </p:nvSpPr>
            <p:spPr>
              <a:xfrm>
                <a:off x="925324" y="5390991"/>
                <a:ext cx="3194104" cy="10492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num>
                        <m:den>
                          <m:r>
                            <a:rPr lang="en-PH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den>
                      </m:f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AD728C-E1A5-E057-DF42-FFB2D4F75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24" y="5390991"/>
                <a:ext cx="3194104" cy="10492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4E31576-9CEC-5433-F9BA-8807E2406590}"/>
              </a:ext>
            </a:extLst>
          </p:cNvPr>
          <p:cNvSpPr txBox="1"/>
          <p:nvPr/>
        </p:nvSpPr>
        <p:spPr>
          <a:xfrm rot="16200000">
            <a:off x="5508792" y="2106463"/>
            <a:ext cx="60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Loss </a:t>
            </a:r>
          </a:p>
        </p:txBody>
      </p:sp>
    </p:spTree>
    <p:extLst>
      <p:ext uri="{BB962C8B-B14F-4D97-AF65-F5344CB8AC3E}">
        <p14:creationId xmlns:p14="http://schemas.microsoft.com/office/powerpoint/2010/main" val="4596224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ABBFCA-A986-871C-632B-F295D0890065}"/>
              </a:ext>
            </a:extLst>
          </p:cNvPr>
          <p:cNvGrpSpPr/>
          <p:nvPr/>
        </p:nvGrpSpPr>
        <p:grpSpPr>
          <a:xfrm>
            <a:off x="402772" y="293914"/>
            <a:ext cx="4996542" cy="3135086"/>
            <a:chOff x="1933699" y="718458"/>
            <a:chExt cx="7858560" cy="651563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C476479-EBF8-FEDE-177F-E19A87A4D7B3}"/>
                </a:ext>
              </a:extLst>
            </p:cNvPr>
            <p:cNvSpPr/>
            <p:nvPr/>
          </p:nvSpPr>
          <p:spPr>
            <a:xfrm>
              <a:off x="2128652" y="2510249"/>
              <a:ext cx="91440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4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2DC0225-8551-99E7-20C0-6115C72216CE}"/>
                </a:ext>
              </a:extLst>
            </p:cNvPr>
            <p:cNvSpPr/>
            <p:nvPr/>
          </p:nvSpPr>
          <p:spPr>
            <a:xfrm>
              <a:off x="8473044" y="2514600"/>
              <a:ext cx="914400" cy="9144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400" b="1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DD54FB9-DF4F-9266-B389-C1D419225F76}"/>
                </a:ext>
              </a:extLst>
            </p:cNvPr>
            <p:cNvCxnSpPr>
              <a:cxnSpLocks/>
              <a:stCxn id="5" idx="6"/>
              <a:endCxn id="14" idx="2"/>
            </p:cNvCxnSpPr>
            <p:nvPr/>
          </p:nvCxnSpPr>
          <p:spPr>
            <a:xfrm>
              <a:off x="3043052" y="2967449"/>
              <a:ext cx="5429992" cy="4351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5B59824-B965-8BDB-D1C2-02C2E99F55D7}"/>
                </a:ext>
              </a:extLst>
            </p:cNvPr>
            <p:cNvSpPr txBox="1"/>
            <p:nvPr/>
          </p:nvSpPr>
          <p:spPr>
            <a:xfrm>
              <a:off x="1984168" y="5622162"/>
              <a:ext cx="1257795" cy="1611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Input Layer</a:t>
              </a:r>
              <a:endParaRPr lang="en-PH" sz="1400" b="1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94D479B-23CB-0772-78E4-F312B38E97A5}"/>
                </a:ext>
              </a:extLst>
            </p:cNvPr>
            <p:cNvSpPr txBox="1"/>
            <p:nvPr/>
          </p:nvSpPr>
          <p:spPr>
            <a:xfrm>
              <a:off x="8306852" y="5630670"/>
              <a:ext cx="1485407" cy="883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Output Layer</a:t>
              </a:r>
              <a:endParaRPr lang="en-PH" sz="1400" b="1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20559C0-56E2-1E01-FDEF-677BE68A69FF}"/>
                </a:ext>
              </a:extLst>
            </p:cNvPr>
            <p:cNvGrpSpPr/>
            <p:nvPr/>
          </p:nvGrpSpPr>
          <p:grpSpPr>
            <a:xfrm>
              <a:off x="1933699" y="718458"/>
              <a:ext cx="1227116" cy="4886696"/>
              <a:chOff x="1933699" y="718458"/>
              <a:chExt cx="1227116" cy="4886696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477EB5D-A2AB-14BF-5F65-B6428BEA38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33699" y="718458"/>
                <a:ext cx="77189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C599727-9187-5C93-80EE-49DBEBDEA1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71813" y="718458"/>
                <a:ext cx="89002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A443555-FB14-AD1F-4BD8-9132A36F08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10888" y="5605154"/>
                <a:ext cx="1149927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17270C2-2EDF-4819-AF9D-398F50A07C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35678" y="718458"/>
                <a:ext cx="1136135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23F35AC-CA8F-B146-EAE4-827365412147}"/>
                </a:ext>
              </a:extLst>
            </p:cNvPr>
            <p:cNvGrpSpPr/>
            <p:nvPr/>
          </p:nvGrpSpPr>
          <p:grpSpPr>
            <a:xfrm>
              <a:off x="8306853" y="718458"/>
              <a:ext cx="1227116" cy="4886696"/>
              <a:chOff x="1933699" y="718458"/>
              <a:chExt cx="1227116" cy="4886696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2056A6D-D24E-1C70-4436-0D10228575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33699" y="718458"/>
                <a:ext cx="77189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FC9A877-E6D8-BB56-2DE1-058F23EDBB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71813" y="718458"/>
                <a:ext cx="89002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9781455-F9E5-1F66-7B1B-7703C2F655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10888" y="5605154"/>
                <a:ext cx="1149927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DB634CD-E981-2824-4934-C23268C051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35678" y="718458"/>
                <a:ext cx="1136135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0ED974-41D7-FA27-75CD-D1D9F48DD8A4}"/>
                </a:ext>
              </a:extLst>
            </p:cNvPr>
            <p:cNvSpPr txBox="1"/>
            <p:nvPr/>
          </p:nvSpPr>
          <p:spPr>
            <a:xfrm>
              <a:off x="2416132" y="1956252"/>
              <a:ext cx="339437" cy="51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x</a:t>
              </a:r>
              <a:endParaRPr lang="en-PH" sz="14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104DB9-BB7E-75D7-0CBC-B175B62A28CF}"/>
                </a:ext>
              </a:extLst>
            </p:cNvPr>
            <p:cNvSpPr txBox="1"/>
            <p:nvPr/>
          </p:nvSpPr>
          <p:spPr>
            <a:xfrm>
              <a:off x="5042024" y="2413452"/>
              <a:ext cx="1432046" cy="883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w = 0.8 </a:t>
              </a:r>
              <a:endParaRPr lang="en-PH" sz="14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3FB385-5B9D-E34E-C424-8738682D46BC}"/>
                    </a:ext>
                  </a:extLst>
                </p:cNvPr>
                <p:cNvSpPr txBox="1"/>
                <p:nvPr/>
              </p:nvSpPr>
              <p:spPr>
                <a:xfrm>
                  <a:off x="8760524" y="1956252"/>
                  <a:ext cx="339437" cy="5199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en-PH" sz="1400" b="1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3FB385-5B9D-E34E-C424-8738682D46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0524" y="1956252"/>
                  <a:ext cx="339437" cy="519977"/>
                </a:xfrm>
                <a:prstGeom prst="rect">
                  <a:avLst/>
                </a:prstGeom>
                <a:blipFill>
                  <a:blip r:embed="rId3"/>
                  <a:stretch>
                    <a:fillRect t="-5000" r="-22222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4B1A1EA6-DF9E-9578-AA8D-CFECB50D9A08}"/>
              </a:ext>
            </a:extLst>
          </p:cNvPr>
          <p:cNvGraphicFramePr/>
          <p:nvPr/>
        </p:nvGraphicFramePr>
        <p:xfrm>
          <a:off x="6114867" y="517766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A1DE21CE-1358-52F7-7303-ACCA3711C5F4}"/>
              </a:ext>
            </a:extLst>
          </p:cNvPr>
          <p:cNvSpPr txBox="1"/>
          <p:nvPr/>
        </p:nvSpPr>
        <p:spPr>
          <a:xfrm>
            <a:off x="8479084" y="4521949"/>
            <a:ext cx="89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</a:t>
            </a: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5E6D0830-5723-23B3-9D87-EB91154D57D6}"/>
              </a:ext>
            </a:extLst>
          </p:cNvPr>
          <p:cNvSpPr/>
          <p:nvPr/>
        </p:nvSpPr>
        <p:spPr>
          <a:xfrm>
            <a:off x="6050844" y="620889"/>
            <a:ext cx="3612445" cy="3606602"/>
          </a:xfrm>
          <a:custGeom>
            <a:avLst/>
            <a:gdLst>
              <a:gd name="connsiteX0" fmla="*/ 3612445 w 3612445"/>
              <a:gd name="connsiteY0" fmla="*/ 0 h 3606602"/>
              <a:gd name="connsiteX1" fmla="*/ 1490134 w 3612445"/>
              <a:gd name="connsiteY1" fmla="*/ 3601155 h 3606602"/>
              <a:gd name="connsiteX2" fmla="*/ 0 w 3612445"/>
              <a:gd name="connsiteY2" fmla="*/ 880533 h 3606602"/>
              <a:gd name="connsiteX3" fmla="*/ 0 w 3612445"/>
              <a:gd name="connsiteY3" fmla="*/ 880533 h 3606602"/>
              <a:gd name="connsiteX4" fmla="*/ 0 w 3612445"/>
              <a:gd name="connsiteY4" fmla="*/ 880533 h 3606602"/>
              <a:gd name="connsiteX5" fmla="*/ 0 w 3612445"/>
              <a:gd name="connsiteY5" fmla="*/ 880533 h 3606602"/>
              <a:gd name="connsiteX6" fmla="*/ 0 w 3612445"/>
              <a:gd name="connsiteY6" fmla="*/ 880533 h 3606602"/>
              <a:gd name="connsiteX7" fmla="*/ 0 w 3612445"/>
              <a:gd name="connsiteY7" fmla="*/ 880533 h 3606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12445" h="3606602">
                <a:moveTo>
                  <a:pt x="3612445" y="0"/>
                </a:moveTo>
                <a:cubicBezTo>
                  <a:pt x="2852326" y="1727200"/>
                  <a:pt x="2092208" y="3454400"/>
                  <a:pt x="1490134" y="3601155"/>
                </a:cubicBezTo>
                <a:cubicBezTo>
                  <a:pt x="888060" y="3747910"/>
                  <a:pt x="0" y="880533"/>
                  <a:pt x="0" y="880533"/>
                </a:cubicBez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CB68D3D-A556-EFDC-D4AC-D8A3586B6314}"/>
              </a:ext>
            </a:extLst>
          </p:cNvPr>
          <p:cNvSpPr/>
          <p:nvPr/>
        </p:nvSpPr>
        <p:spPr>
          <a:xfrm>
            <a:off x="9202963" y="1442285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33C7195-59AE-F9AD-F7EB-3B038F2B1261}"/>
              </a:ext>
            </a:extLst>
          </p:cNvPr>
          <p:cNvSpPr/>
          <p:nvPr/>
        </p:nvSpPr>
        <p:spPr>
          <a:xfrm>
            <a:off x="8720679" y="2358199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6B6E5BF-CF04-85B8-849B-7425D9633796}"/>
              </a:ext>
            </a:extLst>
          </p:cNvPr>
          <p:cNvSpPr/>
          <p:nvPr/>
        </p:nvSpPr>
        <p:spPr>
          <a:xfrm>
            <a:off x="8416317" y="294867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13E1D10-4E76-DD5D-8A2C-60B710C6C7D1}"/>
              </a:ext>
            </a:extLst>
          </p:cNvPr>
          <p:cNvSpPr/>
          <p:nvPr/>
        </p:nvSpPr>
        <p:spPr>
          <a:xfrm>
            <a:off x="8209488" y="326418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A279103-B947-22F0-35D9-DC65BA0D3C73}"/>
              </a:ext>
            </a:extLst>
          </p:cNvPr>
          <p:cNvSpPr/>
          <p:nvPr/>
        </p:nvSpPr>
        <p:spPr>
          <a:xfrm>
            <a:off x="8047514" y="3529371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31400E-4C94-40F9-6D56-41FE6477B57E}"/>
              </a:ext>
            </a:extLst>
          </p:cNvPr>
          <p:cNvSpPr/>
          <p:nvPr/>
        </p:nvSpPr>
        <p:spPr>
          <a:xfrm>
            <a:off x="7857066" y="377046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B31AF2C-792F-1B0E-E8F7-C310C427222C}"/>
              </a:ext>
            </a:extLst>
          </p:cNvPr>
          <p:cNvSpPr/>
          <p:nvPr/>
        </p:nvSpPr>
        <p:spPr>
          <a:xfrm>
            <a:off x="7699171" y="3959364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C20A91F-8D7C-4B5B-D789-59EAAC25A6AC}"/>
              </a:ext>
            </a:extLst>
          </p:cNvPr>
          <p:cNvSpPr/>
          <p:nvPr/>
        </p:nvSpPr>
        <p:spPr>
          <a:xfrm>
            <a:off x="7563374" y="4077326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6BB5359-DF6B-89F1-CB8D-2FDA29C9D863}"/>
              </a:ext>
            </a:extLst>
          </p:cNvPr>
          <p:cNvSpPr/>
          <p:nvPr/>
        </p:nvSpPr>
        <p:spPr>
          <a:xfrm>
            <a:off x="7372767" y="4134962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CA4492-61BC-7721-804E-6510D2A61C4B}"/>
                  </a:ext>
                </a:extLst>
              </p:cNvPr>
              <p:cNvSpPr txBox="1"/>
              <p:nvPr/>
            </p:nvSpPr>
            <p:spPr>
              <a:xfrm>
                <a:off x="777349" y="5703452"/>
                <a:ext cx="6439896" cy="7668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num>
                      <m:den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den>
                    </m:f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1.5 </a:t>
                </a:r>
                <a14:m>
                  <m:oMath xmlns:m="http://schemas.openxmlformats.org/officeDocument/2006/math"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3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3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3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000" b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4.5 </m:t>
                    </m:r>
                    <m:r>
                      <a:rPr lang="en-US" sz="3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3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sz="3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en-US" sz="3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3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3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</m:oMath>
                </a14:m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CA4492-61BC-7721-804E-6510D2A61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49" y="5703452"/>
                <a:ext cx="6439896" cy="766877"/>
              </a:xfrm>
              <a:prstGeom prst="rect">
                <a:avLst/>
              </a:prstGeom>
              <a:blipFill>
                <a:blip r:embed="rId5"/>
                <a:stretch>
                  <a:fillRect b="-1040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659D31-39AA-7A46-B677-CC7468CC62CE}"/>
                  </a:ext>
                </a:extLst>
              </p:cNvPr>
              <p:cNvSpPr txBox="1"/>
              <p:nvPr/>
            </p:nvSpPr>
            <p:spPr>
              <a:xfrm>
                <a:off x="817415" y="3418708"/>
                <a:ext cx="2574165" cy="830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num>
                      <m:den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den>
                    </m:f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acc>
                          <m:accPr>
                            <m:chr m:val="̂"/>
                            <m:ctrlPr>
                              <a:rPr lang="en-US" sz="3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3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num>
                      <m:den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den>
                    </m:f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 </m:t>
                    </m:r>
                    <m:f>
                      <m:fPr>
                        <m:ctrlP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num>
                      <m:den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3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den>
                    </m:f>
                  </m:oMath>
                </a14:m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659D31-39AA-7A46-B677-CC7468CC6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15" y="3418708"/>
                <a:ext cx="2574165" cy="830548"/>
              </a:xfrm>
              <a:prstGeom prst="rect">
                <a:avLst/>
              </a:prstGeom>
              <a:blipFill>
                <a:blip r:embed="rId6"/>
                <a:stretch>
                  <a:fillRect b="-220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992DA8-B5A3-6C8D-C2B1-A39FBA7A42C6}"/>
                  </a:ext>
                </a:extLst>
              </p:cNvPr>
              <p:cNvSpPr txBox="1"/>
              <p:nvPr/>
            </p:nvSpPr>
            <p:spPr>
              <a:xfrm>
                <a:off x="531679" y="4471589"/>
                <a:ext cx="3194105" cy="9702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num>
                        <m:den>
                          <m:r>
                            <a:rPr lang="en-PH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992DA8-B5A3-6C8D-C2B1-A39FBA7A4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679" y="4471589"/>
                <a:ext cx="3194105" cy="9702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222B59-1AE6-C131-2182-F173A210D604}"/>
                  </a:ext>
                </a:extLst>
              </p:cNvPr>
              <p:cNvSpPr txBox="1"/>
              <p:nvPr/>
            </p:nvSpPr>
            <p:spPr>
              <a:xfrm>
                <a:off x="3469151" y="4494554"/>
                <a:ext cx="3194104" cy="10492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num>
                        <m:den>
                          <m:r>
                            <a:rPr lang="en-PH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den>
                      </m:f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222B59-1AE6-C131-2182-F173A210D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151" y="4494554"/>
                <a:ext cx="3194104" cy="10492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A08887CC-EBF2-A893-2ABC-52D9BEDFA451}"/>
              </a:ext>
            </a:extLst>
          </p:cNvPr>
          <p:cNvGrpSpPr/>
          <p:nvPr/>
        </p:nvGrpSpPr>
        <p:grpSpPr>
          <a:xfrm>
            <a:off x="1962600" y="4632432"/>
            <a:ext cx="4598640" cy="1317960"/>
            <a:chOff x="1962600" y="4632432"/>
            <a:chExt cx="4598640" cy="131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E1499CC-0B74-04BC-A2AB-EBEA7C0826A4}"/>
                    </a:ext>
                  </a:extLst>
                </p14:cNvPr>
                <p14:cNvContentPartPr/>
                <p14:nvPr/>
              </p14:nvContentPartPr>
              <p14:xfrm>
                <a:off x="2582160" y="4632432"/>
                <a:ext cx="821520" cy="720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E1499CC-0B74-04BC-A2AB-EBEA7C0826A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573160" y="4623432"/>
                  <a:ext cx="839160" cy="73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EF3A670-7FB7-B6E9-6DB8-A51353109884}"/>
                    </a:ext>
                  </a:extLst>
                </p14:cNvPr>
                <p14:cNvContentPartPr/>
                <p14:nvPr/>
              </p14:nvContentPartPr>
              <p14:xfrm>
                <a:off x="2049360" y="5314992"/>
                <a:ext cx="705600" cy="501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EF3A670-7FB7-B6E9-6DB8-A5135310988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040720" y="5306352"/>
                  <a:ext cx="72324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850BA2A-E7AB-DD6D-1D5F-F4A5CB6503AB}"/>
                    </a:ext>
                  </a:extLst>
                </p14:cNvPr>
                <p14:cNvContentPartPr/>
                <p14:nvPr/>
              </p14:nvContentPartPr>
              <p14:xfrm>
                <a:off x="1962600" y="5717832"/>
                <a:ext cx="270360" cy="125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850BA2A-E7AB-DD6D-1D5F-F4A5CB6503A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953960" y="5709192"/>
                  <a:ext cx="2880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12DB680-1008-8BDE-7053-806FB2BFD24D}"/>
                    </a:ext>
                  </a:extLst>
                </p14:cNvPr>
                <p14:cNvContentPartPr/>
                <p14:nvPr/>
              </p14:nvContentPartPr>
              <p14:xfrm>
                <a:off x="4606800" y="4729272"/>
                <a:ext cx="1954440" cy="660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12DB680-1008-8BDE-7053-806FB2BFD24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598160" y="4720632"/>
                  <a:ext cx="1972080" cy="67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917EA07-5E24-EA42-4298-07846EC950FA}"/>
                    </a:ext>
                  </a:extLst>
                </p14:cNvPr>
                <p14:cNvContentPartPr/>
                <p14:nvPr/>
              </p14:nvContentPartPr>
              <p14:xfrm>
                <a:off x="3434640" y="5400672"/>
                <a:ext cx="2100600" cy="483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917EA07-5E24-EA42-4298-07846EC950F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25640" y="5391672"/>
                  <a:ext cx="211824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AE9C898-FA94-DCAD-FD02-D2C8BD317BD7}"/>
                    </a:ext>
                  </a:extLst>
                </p14:cNvPr>
                <p14:cNvContentPartPr/>
                <p14:nvPr/>
              </p14:nvContentPartPr>
              <p14:xfrm>
                <a:off x="3323760" y="5729712"/>
                <a:ext cx="269280" cy="2206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AE9C898-FA94-DCAD-FD02-D2C8BD317BD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315120" y="5721072"/>
                  <a:ext cx="286920" cy="23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F713A2A8-E8D6-82AE-5775-755D5A786AD5}"/>
                  </a:ext>
                </a:extLst>
              </p14:cNvPr>
              <p14:cNvContentPartPr/>
              <p14:nvPr/>
            </p14:nvContentPartPr>
            <p14:xfrm>
              <a:off x="1520880" y="3229152"/>
              <a:ext cx="988920" cy="11235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F713A2A8-E8D6-82AE-5775-755D5A786AD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511880" y="3220512"/>
                <a:ext cx="1006560" cy="11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0BDF114B-A49F-BD96-5409-15BECFCD1172}"/>
                  </a:ext>
                </a:extLst>
              </p14:cNvPr>
              <p14:cNvContentPartPr/>
              <p14:nvPr/>
            </p14:nvContentPartPr>
            <p14:xfrm>
              <a:off x="1398840" y="4266672"/>
              <a:ext cx="259200" cy="3081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0BDF114B-A49F-BD96-5409-15BECFCD117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389840" y="4258032"/>
                <a:ext cx="27684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B9D1938-D860-BDFA-86FA-89AECA799DCF}"/>
                  </a:ext>
                </a:extLst>
              </p14:cNvPr>
              <p14:cNvContentPartPr/>
              <p14:nvPr/>
            </p14:nvContentPartPr>
            <p14:xfrm>
              <a:off x="1366440" y="4449912"/>
              <a:ext cx="243000" cy="1738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B9D1938-D860-BDFA-86FA-89AECA799DC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357800" y="4440912"/>
                <a:ext cx="260640" cy="19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9CA4E4C6-704E-A57E-C703-809875E93B09}"/>
              </a:ext>
            </a:extLst>
          </p:cNvPr>
          <p:cNvGrpSpPr/>
          <p:nvPr/>
        </p:nvGrpSpPr>
        <p:grpSpPr>
          <a:xfrm>
            <a:off x="2595480" y="3302952"/>
            <a:ext cx="1634040" cy="1166400"/>
            <a:chOff x="2595480" y="3302952"/>
            <a:chExt cx="1634040" cy="11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862DFEE-EE94-94DB-A9D7-1D857F94DF2E}"/>
                    </a:ext>
                  </a:extLst>
                </p14:cNvPr>
                <p14:cNvContentPartPr/>
                <p14:nvPr/>
              </p14:nvContentPartPr>
              <p14:xfrm>
                <a:off x="2595480" y="3302952"/>
                <a:ext cx="770040" cy="1001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862DFEE-EE94-94DB-A9D7-1D857F94DF2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586840" y="3293952"/>
                  <a:ext cx="787680" cy="10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11F5912-C4F6-091A-657E-A89D4294828E}"/>
                    </a:ext>
                  </a:extLst>
                </p14:cNvPr>
                <p14:cNvContentPartPr/>
                <p14:nvPr/>
              </p14:nvContentPartPr>
              <p14:xfrm>
                <a:off x="3352560" y="4046352"/>
                <a:ext cx="757080" cy="389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11F5912-C4F6-091A-657E-A89D4294828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343560" y="4037712"/>
                  <a:ext cx="77472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C927E2D-F628-F3FC-6BFE-5BC671B37FEC}"/>
                    </a:ext>
                  </a:extLst>
                </p14:cNvPr>
                <p14:cNvContentPartPr/>
                <p14:nvPr/>
              </p14:nvContentPartPr>
              <p14:xfrm>
                <a:off x="4011000" y="4340112"/>
                <a:ext cx="218520" cy="129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C927E2D-F628-F3FC-6BFE-5BC671B37FE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002000" y="4331112"/>
                  <a:ext cx="236160" cy="146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D13886-F492-4315-CC9C-0A07DD61A6EF}"/>
              </a:ext>
            </a:extLst>
          </p:cNvPr>
          <p:cNvSpPr txBox="1"/>
          <p:nvPr/>
        </p:nvSpPr>
        <p:spPr>
          <a:xfrm rot="16200000">
            <a:off x="5508792" y="2106463"/>
            <a:ext cx="60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Loss </a:t>
            </a:r>
          </a:p>
        </p:txBody>
      </p:sp>
    </p:spTree>
    <p:extLst>
      <p:ext uri="{BB962C8B-B14F-4D97-AF65-F5344CB8AC3E}">
        <p14:creationId xmlns:p14="http://schemas.microsoft.com/office/powerpoint/2010/main" val="720663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C476479-EBF8-FEDE-177F-E19A87A4D7B3}"/>
              </a:ext>
            </a:extLst>
          </p:cNvPr>
          <p:cNvSpPr/>
          <p:nvPr/>
        </p:nvSpPr>
        <p:spPr>
          <a:xfrm>
            <a:off x="2068411" y="835231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77044" cy="16793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2971800"/>
            <a:ext cx="2377044" cy="1333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BBA719D-989E-C922-446E-6BFA5B007C5A}"/>
              </a:ext>
            </a:extLst>
          </p:cNvPr>
          <p:cNvGrpSpPr/>
          <p:nvPr/>
        </p:nvGrpSpPr>
        <p:grpSpPr>
          <a:xfrm>
            <a:off x="1933699" y="718458"/>
            <a:ext cx="1227116" cy="4886696"/>
            <a:chOff x="1933699" y="718458"/>
            <a:chExt cx="1227116" cy="4886696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8FFC306-9E79-D50C-C821-AA22198F2C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14EE66C-7988-0240-2700-4AFBB20AD0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7923507-6BD0-4123-D758-ED071264F7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BC95945-ABC8-82A9-BFBD-2C7E3EC811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A109EF7-0056-4DD9-5FC9-26D6BE34D775}"/>
              </a:ext>
            </a:extLst>
          </p:cNvPr>
          <p:cNvGrpSpPr/>
          <p:nvPr/>
        </p:nvGrpSpPr>
        <p:grpSpPr>
          <a:xfrm>
            <a:off x="5025242" y="718458"/>
            <a:ext cx="1227116" cy="4886696"/>
            <a:chOff x="1933699" y="718458"/>
            <a:chExt cx="1227116" cy="4886696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F34E4F-4738-48D1-3254-938DA10C5F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40689FA-89BB-676C-1F31-46E3405887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D4835E1-C931-C3F2-F1F1-A6736A488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33BA9A6-E2C3-B912-5CD7-B49719B04E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033C47D-E0AA-CB71-AD21-C0840772DB98}"/>
              </a:ext>
            </a:extLst>
          </p:cNvPr>
          <p:cNvGrpSpPr/>
          <p:nvPr/>
        </p:nvGrpSpPr>
        <p:grpSpPr>
          <a:xfrm>
            <a:off x="8306853" y="718458"/>
            <a:ext cx="1227116" cy="4886696"/>
            <a:chOff x="1933699" y="718458"/>
            <a:chExt cx="1227116" cy="4886696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6B97213-68AB-C7E6-E639-3D8FBE1BD9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B3C84E0-2C16-E4CC-11DF-3C6C8BD2DA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C59DA59-5D2A-1833-0AF4-35DDBD1AF9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560E46F-6AA3-9965-DADD-69550143D5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915AAC3-66D4-EDFA-D98C-0ACF8C868529}"/>
              </a:ext>
            </a:extLst>
          </p:cNvPr>
          <p:cNvSpPr/>
          <p:nvPr/>
        </p:nvSpPr>
        <p:spPr>
          <a:xfrm>
            <a:off x="2068411" y="3852555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0DDA0A1-D52E-F360-27FA-EC1A8100F052}"/>
              </a:ext>
            </a:extLst>
          </p:cNvPr>
          <p:cNvGrpSpPr/>
          <p:nvPr/>
        </p:nvGrpSpPr>
        <p:grpSpPr>
          <a:xfrm>
            <a:off x="2930284" y="125905"/>
            <a:ext cx="9048345" cy="3895637"/>
            <a:chOff x="2930284" y="125905"/>
            <a:chExt cx="9048345" cy="389563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382870A-7107-1B1C-B6A3-F4A3E8AB997B}"/>
                </a:ext>
              </a:extLst>
            </p:cNvPr>
            <p:cNvSpPr txBox="1"/>
            <p:nvPr/>
          </p:nvSpPr>
          <p:spPr>
            <a:xfrm>
              <a:off x="3962577" y="125905"/>
              <a:ext cx="1596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Neuron</a:t>
              </a:r>
              <a:endParaRPr lang="en-PH" sz="3000" b="1" dirty="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09993596-C787-8DBE-A5B2-07EC899C0041}"/>
                </a:ext>
              </a:extLst>
            </p:cNvPr>
            <p:cNvSpPr/>
            <p:nvPr/>
          </p:nvSpPr>
          <p:spPr>
            <a:xfrm rot="9000818">
              <a:off x="9443069" y="2198261"/>
              <a:ext cx="978408" cy="484632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3621930D-8F77-B392-57D4-67372ED9DF08}"/>
                </a:ext>
              </a:extLst>
            </p:cNvPr>
            <p:cNvSpPr/>
            <p:nvPr/>
          </p:nvSpPr>
          <p:spPr>
            <a:xfrm rot="9119075">
              <a:off x="6055538" y="612010"/>
              <a:ext cx="978408" cy="484632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16961629-2889-2531-9D08-04366A2095A3}"/>
                </a:ext>
              </a:extLst>
            </p:cNvPr>
            <p:cNvSpPr/>
            <p:nvPr/>
          </p:nvSpPr>
          <p:spPr>
            <a:xfrm rot="9000818">
              <a:off x="6063996" y="3536910"/>
              <a:ext cx="978408" cy="484632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24767BEC-64B2-6D02-0E68-D6E99FF3EE7E}"/>
                </a:ext>
              </a:extLst>
            </p:cNvPr>
            <p:cNvSpPr/>
            <p:nvPr/>
          </p:nvSpPr>
          <p:spPr>
            <a:xfrm rot="9000818">
              <a:off x="2970933" y="476142"/>
              <a:ext cx="978408" cy="484632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04BCFC7C-87C8-26C0-B40E-365BC8904D57}"/>
                </a:ext>
              </a:extLst>
            </p:cNvPr>
            <p:cNvSpPr/>
            <p:nvPr/>
          </p:nvSpPr>
          <p:spPr>
            <a:xfrm rot="9000818">
              <a:off x="2930284" y="3435077"/>
              <a:ext cx="978408" cy="484632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C533321-7BC4-FD3D-B6B5-A7B263399C26}"/>
                </a:ext>
              </a:extLst>
            </p:cNvPr>
            <p:cNvSpPr txBox="1"/>
            <p:nvPr/>
          </p:nvSpPr>
          <p:spPr>
            <a:xfrm>
              <a:off x="7000307" y="271078"/>
              <a:ext cx="1596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Neuron</a:t>
              </a:r>
              <a:endParaRPr lang="en-PH" sz="3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6CC4F8A-3BED-6C96-0083-225A6B2F187E}"/>
                </a:ext>
              </a:extLst>
            </p:cNvPr>
            <p:cNvSpPr txBox="1"/>
            <p:nvPr/>
          </p:nvSpPr>
          <p:spPr>
            <a:xfrm>
              <a:off x="10382261" y="1808791"/>
              <a:ext cx="1596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Neuron</a:t>
              </a:r>
              <a:endParaRPr lang="en-PH" sz="30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E7ADC9D-71D6-B849-F7B5-802E11953E9E}"/>
                </a:ext>
              </a:extLst>
            </p:cNvPr>
            <p:cNvSpPr txBox="1"/>
            <p:nvPr/>
          </p:nvSpPr>
          <p:spPr>
            <a:xfrm>
              <a:off x="7046027" y="3139404"/>
              <a:ext cx="1596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Neuron</a:t>
              </a:r>
              <a:endParaRPr lang="en-PH" sz="30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143CDEF-1C31-E65D-771C-77CBF662D57C}"/>
                </a:ext>
              </a:extLst>
            </p:cNvPr>
            <p:cNvSpPr txBox="1"/>
            <p:nvPr/>
          </p:nvSpPr>
          <p:spPr>
            <a:xfrm>
              <a:off x="3869219" y="3009022"/>
              <a:ext cx="1596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Neuron</a:t>
              </a:r>
              <a:endParaRPr lang="en-PH" sz="3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9557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ABBFCA-A986-871C-632B-F295D0890065}"/>
              </a:ext>
            </a:extLst>
          </p:cNvPr>
          <p:cNvGrpSpPr/>
          <p:nvPr/>
        </p:nvGrpSpPr>
        <p:grpSpPr>
          <a:xfrm>
            <a:off x="402772" y="293914"/>
            <a:ext cx="4996542" cy="3135086"/>
            <a:chOff x="1933699" y="718458"/>
            <a:chExt cx="7858560" cy="651563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C476479-EBF8-FEDE-177F-E19A87A4D7B3}"/>
                </a:ext>
              </a:extLst>
            </p:cNvPr>
            <p:cNvSpPr/>
            <p:nvPr/>
          </p:nvSpPr>
          <p:spPr>
            <a:xfrm>
              <a:off x="2128652" y="2510249"/>
              <a:ext cx="91440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4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2DC0225-8551-99E7-20C0-6115C72216CE}"/>
                </a:ext>
              </a:extLst>
            </p:cNvPr>
            <p:cNvSpPr/>
            <p:nvPr/>
          </p:nvSpPr>
          <p:spPr>
            <a:xfrm>
              <a:off x="8473044" y="2514600"/>
              <a:ext cx="914400" cy="9144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400" b="1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DD54FB9-DF4F-9266-B389-C1D419225F76}"/>
                </a:ext>
              </a:extLst>
            </p:cNvPr>
            <p:cNvCxnSpPr>
              <a:cxnSpLocks/>
              <a:stCxn id="5" idx="6"/>
              <a:endCxn id="14" idx="2"/>
            </p:cNvCxnSpPr>
            <p:nvPr/>
          </p:nvCxnSpPr>
          <p:spPr>
            <a:xfrm>
              <a:off x="3043052" y="2967449"/>
              <a:ext cx="5429992" cy="4351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5B59824-B965-8BDB-D1C2-02C2E99F55D7}"/>
                </a:ext>
              </a:extLst>
            </p:cNvPr>
            <p:cNvSpPr txBox="1"/>
            <p:nvPr/>
          </p:nvSpPr>
          <p:spPr>
            <a:xfrm>
              <a:off x="1984168" y="5622162"/>
              <a:ext cx="1257795" cy="1611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Input Layer</a:t>
              </a:r>
              <a:endParaRPr lang="en-PH" sz="1400" b="1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94D479B-23CB-0772-78E4-F312B38E97A5}"/>
                </a:ext>
              </a:extLst>
            </p:cNvPr>
            <p:cNvSpPr txBox="1"/>
            <p:nvPr/>
          </p:nvSpPr>
          <p:spPr>
            <a:xfrm>
              <a:off x="8306852" y="5630670"/>
              <a:ext cx="1485407" cy="883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Output Layer</a:t>
              </a:r>
              <a:endParaRPr lang="en-PH" sz="1400" b="1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20559C0-56E2-1E01-FDEF-677BE68A69FF}"/>
                </a:ext>
              </a:extLst>
            </p:cNvPr>
            <p:cNvGrpSpPr/>
            <p:nvPr/>
          </p:nvGrpSpPr>
          <p:grpSpPr>
            <a:xfrm>
              <a:off x="1933699" y="718458"/>
              <a:ext cx="1227116" cy="4886696"/>
              <a:chOff x="1933699" y="718458"/>
              <a:chExt cx="1227116" cy="4886696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477EB5D-A2AB-14BF-5F65-B6428BEA38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33699" y="718458"/>
                <a:ext cx="77189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C599727-9187-5C93-80EE-49DBEBDEA1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71813" y="718458"/>
                <a:ext cx="89002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A443555-FB14-AD1F-4BD8-9132A36F08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10888" y="5605154"/>
                <a:ext cx="1149927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17270C2-2EDF-4819-AF9D-398F50A07C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35678" y="718458"/>
                <a:ext cx="1136135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23F35AC-CA8F-B146-EAE4-827365412147}"/>
                </a:ext>
              </a:extLst>
            </p:cNvPr>
            <p:cNvGrpSpPr/>
            <p:nvPr/>
          </p:nvGrpSpPr>
          <p:grpSpPr>
            <a:xfrm>
              <a:off x="8306853" y="718458"/>
              <a:ext cx="1227116" cy="4886696"/>
              <a:chOff x="1933699" y="718458"/>
              <a:chExt cx="1227116" cy="4886696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2056A6D-D24E-1C70-4436-0D10228575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33699" y="718458"/>
                <a:ext cx="77189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FC9A877-E6D8-BB56-2DE1-058F23EDBB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71813" y="718458"/>
                <a:ext cx="89002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9781455-F9E5-1F66-7B1B-7703C2F655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10888" y="5605154"/>
                <a:ext cx="1149927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DB634CD-E981-2824-4934-C23268C051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35678" y="718458"/>
                <a:ext cx="1136135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0ED974-41D7-FA27-75CD-D1D9F48DD8A4}"/>
                </a:ext>
              </a:extLst>
            </p:cNvPr>
            <p:cNvSpPr txBox="1"/>
            <p:nvPr/>
          </p:nvSpPr>
          <p:spPr>
            <a:xfrm>
              <a:off x="2416132" y="1956252"/>
              <a:ext cx="339437" cy="51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x</a:t>
              </a:r>
              <a:endParaRPr lang="en-PH" sz="14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104DB9-BB7E-75D7-0CBC-B175B62A28CF}"/>
                </a:ext>
              </a:extLst>
            </p:cNvPr>
            <p:cNvSpPr txBox="1"/>
            <p:nvPr/>
          </p:nvSpPr>
          <p:spPr>
            <a:xfrm>
              <a:off x="5042024" y="2413452"/>
              <a:ext cx="1432046" cy="883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w = 0.8 </a:t>
              </a:r>
              <a:endParaRPr lang="en-PH" sz="14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3FB385-5B9D-E34E-C424-8738682D46BC}"/>
                    </a:ext>
                  </a:extLst>
                </p:cNvPr>
                <p:cNvSpPr txBox="1"/>
                <p:nvPr/>
              </p:nvSpPr>
              <p:spPr>
                <a:xfrm>
                  <a:off x="8760524" y="1956252"/>
                  <a:ext cx="339437" cy="5199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en-PH" sz="1400" b="1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3FB385-5B9D-E34E-C424-8738682D46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0524" y="1956252"/>
                  <a:ext cx="339437" cy="519977"/>
                </a:xfrm>
                <a:prstGeom prst="rect">
                  <a:avLst/>
                </a:prstGeom>
                <a:blipFill>
                  <a:blip r:embed="rId3"/>
                  <a:stretch>
                    <a:fillRect t="-5000" r="-22222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4B1A1EA6-DF9E-9578-AA8D-CFECB50D9A08}"/>
              </a:ext>
            </a:extLst>
          </p:cNvPr>
          <p:cNvGraphicFramePr/>
          <p:nvPr/>
        </p:nvGraphicFramePr>
        <p:xfrm>
          <a:off x="6114867" y="517766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A1DE21CE-1358-52F7-7303-ACCA3711C5F4}"/>
              </a:ext>
            </a:extLst>
          </p:cNvPr>
          <p:cNvSpPr txBox="1"/>
          <p:nvPr/>
        </p:nvSpPr>
        <p:spPr>
          <a:xfrm>
            <a:off x="8479084" y="4521949"/>
            <a:ext cx="89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</a:t>
            </a: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5E6D0830-5723-23B3-9D87-EB91154D57D6}"/>
              </a:ext>
            </a:extLst>
          </p:cNvPr>
          <p:cNvSpPr/>
          <p:nvPr/>
        </p:nvSpPr>
        <p:spPr>
          <a:xfrm>
            <a:off x="6050844" y="620889"/>
            <a:ext cx="3612445" cy="3606602"/>
          </a:xfrm>
          <a:custGeom>
            <a:avLst/>
            <a:gdLst>
              <a:gd name="connsiteX0" fmla="*/ 3612445 w 3612445"/>
              <a:gd name="connsiteY0" fmla="*/ 0 h 3606602"/>
              <a:gd name="connsiteX1" fmla="*/ 1490134 w 3612445"/>
              <a:gd name="connsiteY1" fmla="*/ 3601155 h 3606602"/>
              <a:gd name="connsiteX2" fmla="*/ 0 w 3612445"/>
              <a:gd name="connsiteY2" fmla="*/ 880533 h 3606602"/>
              <a:gd name="connsiteX3" fmla="*/ 0 w 3612445"/>
              <a:gd name="connsiteY3" fmla="*/ 880533 h 3606602"/>
              <a:gd name="connsiteX4" fmla="*/ 0 w 3612445"/>
              <a:gd name="connsiteY4" fmla="*/ 880533 h 3606602"/>
              <a:gd name="connsiteX5" fmla="*/ 0 w 3612445"/>
              <a:gd name="connsiteY5" fmla="*/ 880533 h 3606602"/>
              <a:gd name="connsiteX6" fmla="*/ 0 w 3612445"/>
              <a:gd name="connsiteY6" fmla="*/ 880533 h 3606602"/>
              <a:gd name="connsiteX7" fmla="*/ 0 w 3612445"/>
              <a:gd name="connsiteY7" fmla="*/ 880533 h 3606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12445" h="3606602">
                <a:moveTo>
                  <a:pt x="3612445" y="0"/>
                </a:moveTo>
                <a:cubicBezTo>
                  <a:pt x="2852326" y="1727200"/>
                  <a:pt x="2092208" y="3454400"/>
                  <a:pt x="1490134" y="3601155"/>
                </a:cubicBezTo>
                <a:cubicBezTo>
                  <a:pt x="888060" y="3747910"/>
                  <a:pt x="0" y="880533"/>
                  <a:pt x="0" y="880533"/>
                </a:cubicBez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CB68D3D-A556-EFDC-D4AC-D8A3586B6314}"/>
              </a:ext>
            </a:extLst>
          </p:cNvPr>
          <p:cNvSpPr/>
          <p:nvPr/>
        </p:nvSpPr>
        <p:spPr>
          <a:xfrm>
            <a:off x="9202963" y="1442285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33C7195-59AE-F9AD-F7EB-3B038F2B1261}"/>
              </a:ext>
            </a:extLst>
          </p:cNvPr>
          <p:cNvSpPr/>
          <p:nvPr/>
        </p:nvSpPr>
        <p:spPr>
          <a:xfrm>
            <a:off x="8720679" y="2358199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6B6E5BF-CF04-85B8-849B-7425D9633796}"/>
              </a:ext>
            </a:extLst>
          </p:cNvPr>
          <p:cNvSpPr/>
          <p:nvPr/>
        </p:nvSpPr>
        <p:spPr>
          <a:xfrm>
            <a:off x="8416317" y="294867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13E1D10-4E76-DD5D-8A2C-60B710C6C7D1}"/>
              </a:ext>
            </a:extLst>
          </p:cNvPr>
          <p:cNvSpPr/>
          <p:nvPr/>
        </p:nvSpPr>
        <p:spPr>
          <a:xfrm>
            <a:off x="8209488" y="326418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A279103-B947-22F0-35D9-DC65BA0D3C73}"/>
              </a:ext>
            </a:extLst>
          </p:cNvPr>
          <p:cNvSpPr/>
          <p:nvPr/>
        </p:nvSpPr>
        <p:spPr>
          <a:xfrm>
            <a:off x="8047514" y="3529371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31400E-4C94-40F9-6D56-41FE6477B57E}"/>
              </a:ext>
            </a:extLst>
          </p:cNvPr>
          <p:cNvSpPr/>
          <p:nvPr/>
        </p:nvSpPr>
        <p:spPr>
          <a:xfrm>
            <a:off x="7857066" y="377046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B31AF2C-792F-1B0E-E8F7-C310C427222C}"/>
              </a:ext>
            </a:extLst>
          </p:cNvPr>
          <p:cNvSpPr/>
          <p:nvPr/>
        </p:nvSpPr>
        <p:spPr>
          <a:xfrm>
            <a:off x="7699171" y="3959364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C20A91F-8D7C-4B5B-D789-59EAAC25A6AC}"/>
              </a:ext>
            </a:extLst>
          </p:cNvPr>
          <p:cNvSpPr/>
          <p:nvPr/>
        </p:nvSpPr>
        <p:spPr>
          <a:xfrm>
            <a:off x="7563374" y="4077326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6BB5359-DF6B-89F1-CB8D-2FDA29C9D863}"/>
              </a:ext>
            </a:extLst>
          </p:cNvPr>
          <p:cNvSpPr/>
          <p:nvPr/>
        </p:nvSpPr>
        <p:spPr>
          <a:xfrm>
            <a:off x="7372767" y="4134962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CA4492-61BC-7721-804E-6510D2A61C4B}"/>
                  </a:ext>
                </a:extLst>
              </p:cNvPr>
              <p:cNvSpPr txBox="1"/>
              <p:nvPr/>
            </p:nvSpPr>
            <p:spPr>
              <a:xfrm>
                <a:off x="453554" y="4933308"/>
                <a:ext cx="3851037" cy="7668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−</m:t>
                    </m:r>
                    <m:r>
                      <a:rPr lang="en-PH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PH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PH" sz="3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PH" sz="3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num>
                      <m:den>
                        <m:r>
                          <a:rPr lang="en-PH" sz="3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den>
                    </m:f>
                  </m:oMath>
                </a14:m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CA4492-61BC-7721-804E-6510D2A61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54" y="4933308"/>
                <a:ext cx="3851037" cy="7668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8BAC8F-ACA4-9700-6083-68BAA24AAE22}"/>
                  </a:ext>
                </a:extLst>
              </p:cNvPr>
              <p:cNvSpPr txBox="1"/>
              <p:nvPr/>
            </p:nvSpPr>
            <p:spPr>
              <a:xfrm>
                <a:off x="540491" y="3666673"/>
                <a:ext cx="469941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𝑷𝒖𝒕𝒕𝒊𝒏𝒈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𝒂𝒍𝒍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𝒕𝒐𝒈𝒆𝒕𝒉𝒆𝒓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PH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PH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Reduce the weight by learning rate </a:t>
                </a:r>
                <a14:m>
                  <m:oMath xmlns:m="http://schemas.openxmlformats.org/officeDocument/2006/math">
                    <m:r>
                      <a:rPr lang="en-P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PH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multiplied by the gradient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8BAC8F-ACA4-9700-6083-68BAA24AA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91" y="3666673"/>
                <a:ext cx="4699411" cy="1200329"/>
              </a:xfrm>
              <a:prstGeom prst="rect">
                <a:avLst/>
              </a:prstGeom>
              <a:blipFill>
                <a:blip r:embed="rId6"/>
                <a:stretch>
                  <a:fillRect l="-1078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739C0B-9EDF-64B8-672E-C366E0796D9A}"/>
                  </a:ext>
                </a:extLst>
              </p:cNvPr>
              <p:cNvSpPr txBox="1"/>
              <p:nvPr/>
            </p:nvSpPr>
            <p:spPr>
              <a:xfrm>
                <a:off x="451849" y="5939060"/>
                <a:ext cx="562528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−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∗(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739C0B-9EDF-64B8-672E-C366E0796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849" y="5939060"/>
                <a:ext cx="5625283" cy="553998"/>
              </a:xfrm>
              <a:prstGeom prst="rect">
                <a:avLst/>
              </a:prstGeom>
              <a:blipFill>
                <a:blip r:embed="rId7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5970A51-871A-E3E7-503E-F83A6A9C0B75}"/>
              </a:ext>
            </a:extLst>
          </p:cNvPr>
          <p:cNvSpPr txBox="1"/>
          <p:nvPr/>
        </p:nvSpPr>
        <p:spPr>
          <a:xfrm rot="16200000">
            <a:off x="5508792" y="2106463"/>
            <a:ext cx="60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Loss </a:t>
            </a:r>
          </a:p>
        </p:txBody>
      </p:sp>
    </p:spTree>
    <p:extLst>
      <p:ext uri="{BB962C8B-B14F-4D97-AF65-F5344CB8AC3E}">
        <p14:creationId xmlns:p14="http://schemas.microsoft.com/office/powerpoint/2010/main" val="19126227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ABBFCA-A986-871C-632B-F295D0890065}"/>
              </a:ext>
            </a:extLst>
          </p:cNvPr>
          <p:cNvGrpSpPr/>
          <p:nvPr/>
        </p:nvGrpSpPr>
        <p:grpSpPr>
          <a:xfrm>
            <a:off x="402772" y="293914"/>
            <a:ext cx="4996542" cy="3135086"/>
            <a:chOff x="1933699" y="718458"/>
            <a:chExt cx="7858560" cy="651563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C476479-EBF8-FEDE-177F-E19A87A4D7B3}"/>
                </a:ext>
              </a:extLst>
            </p:cNvPr>
            <p:cNvSpPr/>
            <p:nvPr/>
          </p:nvSpPr>
          <p:spPr>
            <a:xfrm>
              <a:off x="2128652" y="2510249"/>
              <a:ext cx="91440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4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2DC0225-8551-99E7-20C0-6115C72216CE}"/>
                </a:ext>
              </a:extLst>
            </p:cNvPr>
            <p:cNvSpPr/>
            <p:nvPr/>
          </p:nvSpPr>
          <p:spPr>
            <a:xfrm>
              <a:off x="8473044" y="2514600"/>
              <a:ext cx="914400" cy="9144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400" b="1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DD54FB9-DF4F-9266-B389-C1D419225F76}"/>
                </a:ext>
              </a:extLst>
            </p:cNvPr>
            <p:cNvCxnSpPr>
              <a:cxnSpLocks/>
              <a:stCxn id="5" idx="6"/>
              <a:endCxn id="14" idx="2"/>
            </p:cNvCxnSpPr>
            <p:nvPr/>
          </p:nvCxnSpPr>
          <p:spPr>
            <a:xfrm>
              <a:off x="3043052" y="2967449"/>
              <a:ext cx="5429992" cy="4351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5B59824-B965-8BDB-D1C2-02C2E99F55D7}"/>
                </a:ext>
              </a:extLst>
            </p:cNvPr>
            <p:cNvSpPr txBox="1"/>
            <p:nvPr/>
          </p:nvSpPr>
          <p:spPr>
            <a:xfrm>
              <a:off x="1984168" y="5622162"/>
              <a:ext cx="1257795" cy="1611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Input Layer</a:t>
              </a:r>
              <a:endParaRPr lang="en-PH" sz="1400" b="1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94D479B-23CB-0772-78E4-F312B38E97A5}"/>
                </a:ext>
              </a:extLst>
            </p:cNvPr>
            <p:cNvSpPr txBox="1"/>
            <p:nvPr/>
          </p:nvSpPr>
          <p:spPr>
            <a:xfrm>
              <a:off x="8306852" y="5630670"/>
              <a:ext cx="1485407" cy="883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Output Layer</a:t>
              </a:r>
              <a:endParaRPr lang="en-PH" sz="1400" b="1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20559C0-56E2-1E01-FDEF-677BE68A69FF}"/>
                </a:ext>
              </a:extLst>
            </p:cNvPr>
            <p:cNvGrpSpPr/>
            <p:nvPr/>
          </p:nvGrpSpPr>
          <p:grpSpPr>
            <a:xfrm>
              <a:off x="1933699" y="718458"/>
              <a:ext cx="1227116" cy="4886696"/>
              <a:chOff x="1933699" y="718458"/>
              <a:chExt cx="1227116" cy="4886696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477EB5D-A2AB-14BF-5F65-B6428BEA38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33699" y="718458"/>
                <a:ext cx="77189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C599727-9187-5C93-80EE-49DBEBDEA1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71813" y="718458"/>
                <a:ext cx="89002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A443555-FB14-AD1F-4BD8-9132A36F08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10888" y="5605154"/>
                <a:ext cx="1149927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17270C2-2EDF-4819-AF9D-398F50A07C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35678" y="718458"/>
                <a:ext cx="1136135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23F35AC-CA8F-B146-EAE4-827365412147}"/>
                </a:ext>
              </a:extLst>
            </p:cNvPr>
            <p:cNvGrpSpPr/>
            <p:nvPr/>
          </p:nvGrpSpPr>
          <p:grpSpPr>
            <a:xfrm>
              <a:off x="8306853" y="718458"/>
              <a:ext cx="1227116" cy="4886696"/>
              <a:chOff x="1933699" y="718458"/>
              <a:chExt cx="1227116" cy="4886696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2056A6D-D24E-1C70-4436-0D10228575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33699" y="718458"/>
                <a:ext cx="77189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FC9A877-E6D8-BB56-2DE1-058F23EDBB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71813" y="718458"/>
                <a:ext cx="89002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9781455-F9E5-1F66-7B1B-7703C2F655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10888" y="5605154"/>
                <a:ext cx="1149927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DB634CD-E981-2824-4934-C23268C051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35678" y="718458"/>
                <a:ext cx="1136135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0ED974-41D7-FA27-75CD-D1D9F48DD8A4}"/>
                </a:ext>
              </a:extLst>
            </p:cNvPr>
            <p:cNvSpPr txBox="1"/>
            <p:nvPr/>
          </p:nvSpPr>
          <p:spPr>
            <a:xfrm>
              <a:off x="2416132" y="1956252"/>
              <a:ext cx="339437" cy="51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x</a:t>
              </a:r>
              <a:endParaRPr lang="en-PH" sz="14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104DB9-BB7E-75D7-0CBC-B175B62A28CF}"/>
                </a:ext>
              </a:extLst>
            </p:cNvPr>
            <p:cNvSpPr txBox="1"/>
            <p:nvPr/>
          </p:nvSpPr>
          <p:spPr>
            <a:xfrm>
              <a:off x="5042024" y="2413452"/>
              <a:ext cx="1432046" cy="883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w = 0.8 </a:t>
              </a:r>
              <a:endParaRPr lang="en-PH" sz="14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3FB385-5B9D-E34E-C424-8738682D46BC}"/>
                    </a:ext>
                  </a:extLst>
                </p:cNvPr>
                <p:cNvSpPr txBox="1"/>
                <p:nvPr/>
              </p:nvSpPr>
              <p:spPr>
                <a:xfrm>
                  <a:off x="8760524" y="1956252"/>
                  <a:ext cx="339437" cy="5199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en-PH" sz="1400" b="1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3FB385-5B9D-E34E-C424-8738682D46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0524" y="1956252"/>
                  <a:ext cx="339437" cy="519977"/>
                </a:xfrm>
                <a:prstGeom prst="rect">
                  <a:avLst/>
                </a:prstGeom>
                <a:blipFill>
                  <a:blip r:embed="rId3"/>
                  <a:stretch>
                    <a:fillRect t="-5000" r="-22222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4B1A1EA6-DF9E-9578-AA8D-CFECB50D9A08}"/>
              </a:ext>
            </a:extLst>
          </p:cNvPr>
          <p:cNvGraphicFramePr/>
          <p:nvPr/>
        </p:nvGraphicFramePr>
        <p:xfrm>
          <a:off x="6114867" y="517766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A1DE21CE-1358-52F7-7303-ACCA3711C5F4}"/>
              </a:ext>
            </a:extLst>
          </p:cNvPr>
          <p:cNvSpPr txBox="1"/>
          <p:nvPr/>
        </p:nvSpPr>
        <p:spPr>
          <a:xfrm>
            <a:off x="8479084" y="4521949"/>
            <a:ext cx="89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</a:t>
            </a: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5E6D0830-5723-23B3-9D87-EB91154D57D6}"/>
              </a:ext>
            </a:extLst>
          </p:cNvPr>
          <p:cNvSpPr/>
          <p:nvPr/>
        </p:nvSpPr>
        <p:spPr>
          <a:xfrm>
            <a:off x="6050844" y="620889"/>
            <a:ext cx="3612445" cy="3606602"/>
          </a:xfrm>
          <a:custGeom>
            <a:avLst/>
            <a:gdLst>
              <a:gd name="connsiteX0" fmla="*/ 3612445 w 3612445"/>
              <a:gd name="connsiteY0" fmla="*/ 0 h 3606602"/>
              <a:gd name="connsiteX1" fmla="*/ 1490134 w 3612445"/>
              <a:gd name="connsiteY1" fmla="*/ 3601155 h 3606602"/>
              <a:gd name="connsiteX2" fmla="*/ 0 w 3612445"/>
              <a:gd name="connsiteY2" fmla="*/ 880533 h 3606602"/>
              <a:gd name="connsiteX3" fmla="*/ 0 w 3612445"/>
              <a:gd name="connsiteY3" fmla="*/ 880533 h 3606602"/>
              <a:gd name="connsiteX4" fmla="*/ 0 w 3612445"/>
              <a:gd name="connsiteY4" fmla="*/ 880533 h 3606602"/>
              <a:gd name="connsiteX5" fmla="*/ 0 w 3612445"/>
              <a:gd name="connsiteY5" fmla="*/ 880533 h 3606602"/>
              <a:gd name="connsiteX6" fmla="*/ 0 w 3612445"/>
              <a:gd name="connsiteY6" fmla="*/ 880533 h 3606602"/>
              <a:gd name="connsiteX7" fmla="*/ 0 w 3612445"/>
              <a:gd name="connsiteY7" fmla="*/ 880533 h 3606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12445" h="3606602">
                <a:moveTo>
                  <a:pt x="3612445" y="0"/>
                </a:moveTo>
                <a:cubicBezTo>
                  <a:pt x="2852326" y="1727200"/>
                  <a:pt x="2092208" y="3454400"/>
                  <a:pt x="1490134" y="3601155"/>
                </a:cubicBezTo>
                <a:cubicBezTo>
                  <a:pt x="888060" y="3747910"/>
                  <a:pt x="0" y="880533"/>
                  <a:pt x="0" y="880533"/>
                </a:cubicBez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CB68D3D-A556-EFDC-D4AC-D8A3586B6314}"/>
              </a:ext>
            </a:extLst>
          </p:cNvPr>
          <p:cNvSpPr/>
          <p:nvPr/>
        </p:nvSpPr>
        <p:spPr>
          <a:xfrm>
            <a:off x="9202963" y="1442285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33C7195-59AE-F9AD-F7EB-3B038F2B1261}"/>
              </a:ext>
            </a:extLst>
          </p:cNvPr>
          <p:cNvSpPr/>
          <p:nvPr/>
        </p:nvSpPr>
        <p:spPr>
          <a:xfrm>
            <a:off x="8720679" y="2358199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6B6E5BF-CF04-85B8-849B-7425D9633796}"/>
              </a:ext>
            </a:extLst>
          </p:cNvPr>
          <p:cNvSpPr/>
          <p:nvPr/>
        </p:nvSpPr>
        <p:spPr>
          <a:xfrm>
            <a:off x="8416317" y="294867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13E1D10-4E76-DD5D-8A2C-60B710C6C7D1}"/>
              </a:ext>
            </a:extLst>
          </p:cNvPr>
          <p:cNvSpPr/>
          <p:nvPr/>
        </p:nvSpPr>
        <p:spPr>
          <a:xfrm>
            <a:off x="8209488" y="326418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A279103-B947-22F0-35D9-DC65BA0D3C73}"/>
              </a:ext>
            </a:extLst>
          </p:cNvPr>
          <p:cNvSpPr/>
          <p:nvPr/>
        </p:nvSpPr>
        <p:spPr>
          <a:xfrm>
            <a:off x="8047514" y="3529371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31400E-4C94-40F9-6D56-41FE6477B57E}"/>
              </a:ext>
            </a:extLst>
          </p:cNvPr>
          <p:cNvSpPr/>
          <p:nvPr/>
        </p:nvSpPr>
        <p:spPr>
          <a:xfrm>
            <a:off x="7857066" y="377046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B31AF2C-792F-1B0E-E8F7-C310C427222C}"/>
              </a:ext>
            </a:extLst>
          </p:cNvPr>
          <p:cNvSpPr/>
          <p:nvPr/>
        </p:nvSpPr>
        <p:spPr>
          <a:xfrm>
            <a:off x="7699171" y="3959364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C20A91F-8D7C-4B5B-D789-59EAAC25A6AC}"/>
              </a:ext>
            </a:extLst>
          </p:cNvPr>
          <p:cNvSpPr/>
          <p:nvPr/>
        </p:nvSpPr>
        <p:spPr>
          <a:xfrm>
            <a:off x="7563374" y="4077326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6BB5359-DF6B-89F1-CB8D-2FDA29C9D863}"/>
              </a:ext>
            </a:extLst>
          </p:cNvPr>
          <p:cNvSpPr/>
          <p:nvPr/>
        </p:nvSpPr>
        <p:spPr>
          <a:xfrm>
            <a:off x="7372767" y="4134962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618CD6BB-1034-89E1-9777-C94458CB00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8460000"/>
                  </p:ext>
                </p:extLst>
              </p:nvPr>
            </p:nvGraphicFramePr>
            <p:xfrm>
              <a:off x="768334" y="3681052"/>
              <a:ext cx="4490358" cy="25958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245179">
                      <a:extLst>
                        <a:ext uri="{9D8B030D-6E8A-4147-A177-3AD203B41FA5}">
                          <a16:colId xmlns:a16="http://schemas.microsoft.com/office/drawing/2014/main" val="2288537995"/>
                        </a:ext>
                      </a:extLst>
                    </a:gridCol>
                    <a:gridCol w="2245179">
                      <a:extLst>
                        <a:ext uri="{9D8B030D-6E8A-4147-A177-3AD203B41FA5}">
                          <a16:colId xmlns:a16="http://schemas.microsoft.com/office/drawing/2014/main" val="6420799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05169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3802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0.4745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53199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0.4745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0.410975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37513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0.410975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0.37603625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08749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0.3760325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0.3568199375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12446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0.3333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92243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618CD6BB-1034-89E1-9777-C94458CB00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8460000"/>
                  </p:ext>
                </p:extLst>
              </p:nvPr>
            </p:nvGraphicFramePr>
            <p:xfrm>
              <a:off x="768334" y="3681052"/>
              <a:ext cx="4490358" cy="25958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245179">
                      <a:extLst>
                        <a:ext uri="{9D8B030D-6E8A-4147-A177-3AD203B41FA5}">
                          <a16:colId xmlns:a16="http://schemas.microsoft.com/office/drawing/2014/main" val="2288537995"/>
                        </a:ext>
                      </a:extLst>
                    </a:gridCol>
                    <a:gridCol w="2245179">
                      <a:extLst>
                        <a:ext uri="{9D8B030D-6E8A-4147-A177-3AD203B41FA5}">
                          <a16:colId xmlns:a16="http://schemas.microsoft.com/office/drawing/2014/main" val="6420799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565" t="-6897" b="-6379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5169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3802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0.4745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53199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0.4745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0.410975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37513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0.410975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0.37603625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08749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0.3760325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0.3568199375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12446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0.3333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92243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D62A460-0FA2-87FF-13AB-1468B7B49BE6}"/>
              </a:ext>
            </a:extLst>
          </p:cNvPr>
          <p:cNvSpPr txBox="1"/>
          <p:nvPr/>
        </p:nvSpPr>
        <p:spPr>
          <a:xfrm rot="16200000">
            <a:off x="5508792" y="2106463"/>
            <a:ext cx="60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Loss </a:t>
            </a:r>
          </a:p>
        </p:txBody>
      </p:sp>
    </p:spTree>
    <p:extLst>
      <p:ext uri="{BB962C8B-B14F-4D97-AF65-F5344CB8AC3E}">
        <p14:creationId xmlns:p14="http://schemas.microsoft.com/office/powerpoint/2010/main" val="6608928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10" idx="6"/>
            <a:endCxn id="6" idx="2"/>
          </p:cNvCxnSpPr>
          <p:nvPr/>
        </p:nvCxnSpPr>
        <p:spPr>
          <a:xfrm>
            <a:off x="8900896" y="2138974"/>
            <a:ext cx="1521405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3FB385-5B9D-E34E-C424-8738682D46BC}"/>
                  </a:ext>
                </a:extLst>
              </p:cNvPr>
              <p:cNvSpPr txBox="1"/>
              <p:nvPr/>
            </p:nvSpPr>
            <p:spPr>
              <a:xfrm>
                <a:off x="9884943" y="1192720"/>
                <a:ext cx="1989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PH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3FB385-5B9D-E34E-C424-8738682D4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4943" y="1192720"/>
                <a:ext cx="1989116" cy="461665"/>
              </a:xfrm>
              <a:prstGeom prst="rect">
                <a:avLst/>
              </a:prstGeom>
              <a:blipFill>
                <a:blip r:embed="rId3"/>
                <a:stretch>
                  <a:fillRect l="-1227" b="-14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A65B-9B8B-EE36-2430-17643479F47C}"/>
              </a:ext>
            </a:extLst>
          </p:cNvPr>
          <p:cNvCxnSpPr>
            <a:cxnSpLocks/>
            <a:stCxn id="15" idx="6"/>
            <a:endCxn id="10" idx="2"/>
          </p:cNvCxnSpPr>
          <p:nvPr/>
        </p:nvCxnSpPr>
        <p:spPr>
          <a:xfrm>
            <a:off x="6465092" y="2138974"/>
            <a:ext cx="1521404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CC8CB1-CD6B-2FB1-D62F-9AA411FBFB0C}"/>
              </a:ext>
            </a:extLst>
          </p:cNvPr>
          <p:cNvCxnSpPr>
            <a:cxnSpLocks/>
            <a:stCxn id="19" idx="6"/>
            <a:endCxn id="15" idx="2"/>
          </p:cNvCxnSpPr>
          <p:nvPr/>
        </p:nvCxnSpPr>
        <p:spPr>
          <a:xfrm>
            <a:off x="4101831" y="2138974"/>
            <a:ext cx="1448861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011837-588C-2291-6DE5-DFEB2748AAAB}"/>
              </a:ext>
            </a:extLst>
          </p:cNvPr>
          <p:cNvCxnSpPr>
            <a:cxnSpLocks/>
            <a:stCxn id="22" idx="6"/>
            <a:endCxn id="19" idx="2"/>
          </p:cNvCxnSpPr>
          <p:nvPr/>
        </p:nvCxnSpPr>
        <p:spPr>
          <a:xfrm>
            <a:off x="1643529" y="2138974"/>
            <a:ext cx="1543902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C94A77AF-F391-E1D1-77B3-8498B18ED8D4}"/>
              </a:ext>
            </a:extLst>
          </p:cNvPr>
          <p:cNvSpPr/>
          <p:nvPr/>
        </p:nvSpPr>
        <p:spPr>
          <a:xfrm>
            <a:off x="10422301" y="168177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3BBECB-601C-064E-824A-60B049D50D1C}"/>
              </a:ext>
            </a:extLst>
          </p:cNvPr>
          <p:cNvSpPr/>
          <p:nvPr/>
        </p:nvSpPr>
        <p:spPr>
          <a:xfrm>
            <a:off x="7986496" y="168177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9343B6B-44F8-5EAD-ECC2-DA76B1440891}"/>
              </a:ext>
            </a:extLst>
          </p:cNvPr>
          <p:cNvSpPr/>
          <p:nvPr/>
        </p:nvSpPr>
        <p:spPr>
          <a:xfrm>
            <a:off x="5550692" y="168177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CE60DF2-D9E6-1FBC-4FA8-9D85AFF795DF}"/>
              </a:ext>
            </a:extLst>
          </p:cNvPr>
          <p:cNvSpPr/>
          <p:nvPr/>
        </p:nvSpPr>
        <p:spPr>
          <a:xfrm>
            <a:off x="3187431" y="168177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93CBB30-BD16-B5E6-2A65-EDF8D2DC2E8A}"/>
              </a:ext>
            </a:extLst>
          </p:cNvPr>
          <p:cNvSpPr/>
          <p:nvPr/>
        </p:nvSpPr>
        <p:spPr>
          <a:xfrm>
            <a:off x="729129" y="168177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81D669D-1684-4F69-F163-248B63EA44EC}"/>
                  </a:ext>
                </a:extLst>
              </p:cNvPr>
              <p:cNvSpPr txBox="1"/>
              <p:nvPr/>
            </p:nvSpPr>
            <p:spPr>
              <a:xfrm>
                <a:off x="9206344" y="2042176"/>
                <a:ext cx="91050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81D669D-1684-4F69-F163-248B63EA4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6344" y="2042176"/>
                <a:ext cx="910508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23A0845-0EDF-702D-56BC-DEF0F012F3D7}"/>
                  </a:ext>
                </a:extLst>
              </p:cNvPr>
              <p:cNvSpPr txBox="1"/>
              <p:nvPr/>
            </p:nvSpPr>
            <p:spPr>
              <a:xfrm>
                <a:off x="6770539" y="2042176"/>
                <a:ext cx="91050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23A0845-0EDF-702D-56BC-DEF0F012F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539" y="2042176"/>
                <a:ext cx="910508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11DCE13-8860-DE72-A0C2-7459326435A2}"/>
                  </a:ext>
                </a:extLst>
              </p:cNvPr>
              <p:cNvSpPr txBox="1"/>
              <p:nvPr/>
            </p:nvSpPr>
            <p:spPr>
              <a:xfrm>
                <a:off x="4334735" y="2042176"/>
                <a:ext cx="91050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11DCE13-8860-DE72-A0C2-745932643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735" y="2042176"/>
                <a:ext cx="910508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A91D716-F9D3-6E1B-855F-FB8D6E224438}"/>
                  </a:ext>
                </a:extLst>
              </p:cNvPr>
              <p:cNvSpPr txBox="1"/>
              <p:nvPr/>
            </p:nvSpPr>
            <p:spPr>
              <a:xfrm>
                <a:off x="1935531" y="2042176"/>
                <a:ext cx="91050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A91D716-F9D3-6E1B-855F-FB8D6E224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531" y="2042176"/>
                <a:ext cx="910508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97B46DC-530D-B169-D98C-765E957C0B17}"/>
                  </a:ext>
                </a:extLst>
              </p:cNvPr>
              <p:cNvSpPr txBox="1"/>
              <p:nvPr/>
            </p:nvSpPr>
            <p:spPr>
              <a:xfrm>
                <a:off x="7449138" y="1171710"/>
                <a:ext cx="1989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PH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97B46DC-530D-B169-D98C-765E957C0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9138" y="1171710"/>
                <a:ext cx="1989116" cy="461665"/>
              </a:xfrm>
              <a:prstGeom prst="rect">
                <a:avLst/>
              </a:prstGeom>
              <a:blipFill>
                <a:blip r:embed="rId8"/>
                <a:stretch>
                  <a:fillRect l="-1227" b="-1315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FCD1BD1-0036-0C6D-C918-826E911CB9E9}"/>
                  </a:ext>
                </a:extLst>
              </p:cNvPr>
              <p:cNvSpPr txBox="1"/>
              <p:nvPr/>
            </p:nvSpPr>
            <p:spPr>
              <a:xfrm>
                <a:off x="4994728" y="1192720"/>
                <a:ext cx="1989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FCD1BD1-0036-0C6D-C918-826E911CB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4728" y="1192720"/>
                <a:ext cx="1989116" cy="461665"/>
              </a:xfrm>
              <a:prstGeom prst="rect">
                <a:avLst/>
              </a:prstGeom>
              <a:blipFill>
                <a:blip r:embed="rId9"/>
                <a:stretch>
                  <a:fillRect l="-917" b="-14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B7882C8-0E6F-4FAE-711A-DAFF575002DE}"/>
                  </a:ext>
                </a:extLst>
              </p:cNvPr>
              <p:cNvSpPr txBox="1"/>
              <p:nvPr/>
            </p:nvSpPr>
            <p:spPr>
              <a:xfrm>
                <a:off x="2653076" y="1192719"/>
                <a:ext cx="1989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PH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B7882C8-0E6F-4FAE-711A-DAFF57500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076" y="1192719"/>
                <a:ext cx="1989116" cy="461665"/>
              </a:xfrm>
              <a:prstGeom prst="rect">
                <a:avLst/>
              </a:prstGeom>
              <a:blipFill>
                <a:blip r:embed="rId10"/>
                <a:stretch>
                  <a:fillRect l="-917" b="-14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E7C1AE4-1D13-67EB-E8C8-2165ECAB486A}"/>
                  </a:ext>
                </a:extLst>
              </p:cNvPr>
              <p:cNvSpPr txBox="1"/>
              <p:nvPr/>
            </p:nvSpPr>
            <p:spPr>
              <a:xfrm>
                <a:off x="956517" y="1192719"/>
                <a:ext cx="4596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E7C1AE4-1D13-67EB-E8C8-2165ECAB4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517" y="1192719"/>
                <a:ext cx="459623" cy="461665"/>
              </a:xfrm>
              <a:prstGeom prst="rect">
                <a:avLst/>
              </a:prstGeom>
              <a:blipFill>
                <a:blip r:embed="rId11"/>
                <a:stretch>
                  <a:fillRect l="-5333" r="-6667" b="-14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F20417C-DFFE-22E5-830F-AF020CCFD5A9}"/>
                  </a:ext>
                </a:extLst>
              </p:cNvPr>
              <p:cNvSpPr txBox="1"/>
              <p:nvPr/>
            </p:nvSpPr>
            <p:spPr>
              <a:xfrm>
                <a:off x="8765180" y="2715397"/>
                <a:ext cx="1792835" cy="6781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PH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PH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PH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PH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sSub>
                          <m:sSubPr>
                            <m:ctrlPr>
                              <a:rPr lang="en-PH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num>
                      <m:den>
                        <m:r>
                          <a:rPr lang="en-P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sSub>
                          <m:sSubPr>
                            <m:ctrlPr>
                              <a:rPr lang="en-PH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PH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PH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num>
                      <m:den>
                        <m:r>
                          <a:rPr lang="en-PH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sSub>
                          <m:sSubPr>
                            <m:ctrlPr>
                              <a:rPr lang="en-PH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</m:oMath>
                </a14:m>
                <a:endParaRPr lang="en-PH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F20417C-DFFE-22E5-830F-AF020CCFD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180" y="2715397"/>
                <a:ext cx="1792835" cy="67813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605780A-99B3-7429-A6BA-22FA1266EA7C}"/>
                  </a:ext>
                </a:extLst>
              </p:cNvPr>
              <p:cNvSpPr txBox="1"/>
              <p:nvPr/>
            </p:nvSpPr>
            <p:spPr>
              <a:xfrm>
                <a:off x="5789047" y="3042017"/>
                <a:ext cx="2606808" cy="857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PH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f>
                        <m:fPr>
                          <m:ctrlPr>
                            <a:rPr lang="en-PH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PH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H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r>
                            <a:rPr lang="en-PH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H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num>
                        <m:den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605780A-99B3-7429-A6BA-22FA1266E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047" y="3042017"/>
                <a:ext cx="2606808" cy="85786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E323939-2845-BB34-0563-F954B3BAD921}"/>
                  </a:ext>
                </a:extLst>
              </p:cNvPr>
              <p:cNvSpPr txBox="1"/>
              <p:nvPr/>
            </p:nvSpPr>
            <p:spPr>
              <a:xfrm>
                <a:off x="3031027" y="3916792"/>
                <a:ext cx="3222329" cy="857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PH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f>
                        <m:fPr>
                          <m:ctrlPr>
                            <a:rPr lang="en-PH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PH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H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PH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H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r>
                            <a:rPr lang="en-PH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H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num>
                        <m:den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E323939-2845-BB34-0563-F954B3BAD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027" y="3916792"/>
                <a:ext cx="3222329" cy="85786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D200107-E20A-E434-FAD0-270C067C484F}"/>
                  </a:ext>
                </a:extLst>
              </p:cNvPr>
              <p:cNvSpPr txBox="1"/>
              <p:nvPr/>
            </p:nvSpPr>
            <p:spPr>
              <a:xfrm>
                <a:off x="558980" y="5176226"/>
                <a:ext cx="3775755" cy="857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PH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f>
                        <m:fPr>
                          <m:ctrlPr>
                            <a:rPr lang="en-PH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num>
                        <m:den>
                          <m:r>
                            <a:rPr lang="en-PH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H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PH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H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PH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H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r>
                            <a:rPr lang="en-PH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H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num>
                        <m:den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D200107-E20A-E434-FAD0-270C067C4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80" y="5176226"/>
                <a:ext cx="3775755" cy="857864"/>
              </a:xfrm>
              <a:prstGeom prst="rect">
                <a:avLst/>
              </a:prstGeom>
              <a:blipFill>
                <a:blip r:embed="rId15"/>
                <a:stretch>
                  <a:fillRect r="-48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6214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  <p:bldP spid="60" grpId="0"/>
      <p:bldP spid="6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10" idx="6"/>
            <a:endCxn id="6" idx="2"/>
          </p:cNvCxnSpPr>
          <p:nvPr/>
        </p:nvCxnSpPr>
        <p:spPr>
          <a:xfrm>
            <a:off x="8900896" y="2138974"/>
            <a:ext cx="1521405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3FB385-5B9D-E34E-C424-8738682D46BC}"/>
                  </a:ext>
                </a:extLst>
              </p:cNvPr>
              <p:cNvSpPr txBox="1"/>
              <p:nvPr/>
            </p:nvSpPr>
            <p:spPr>
              <a:xfrm>
                <a:off x="9884943" y="1192720"/>
                <a:ext cx="1989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PH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3FB385-5B9D-E34E-C424-8738682D4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4943" y="1192720"/>
                <a:ext cx="1989116" cy="461665"/>
              </a:xfrm>
              <a:prstGeom prst="rect">
                <a:avLst/>
              </a:prstGeom>
              <a:blipFill>
                <a:blip r:embed="rId3"/>
                <a:stretch>
                  <a:fillRect l="-1227" b="-14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A65B-9B8B-EE36-2430-17643479F47C}"/>
              </a:ext>
            </a:extLst>
          </p:cNvPr>
          <p:cNvCxnSpPr>
            <a:cxnSpLocks/>
            <a:stCxn id="15" idx="6"/>
            <a:endCxn id="10" idx="2"/>
          </p:cNvCxnSpPr>
          <p:nvPr/>
        </p:nvCxnSpPr>
        <p:spPr>
          <a:xfrm>
            <a:off x="6465092" y="2138974"/>
            <a:ext cx="1521404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CC8CB1-CD6B-2FB1-D62F-9AA411FBFB0C}"/>
              </a:ext>
            </a:extLst>
          </p:cNvPr>
          <p:cNvCxnSpPr>
            <a:cxnSpLocks/>
            <a:stCxn id="19" idx="6"/>
            <a:endCxn id="15" idx="2"/>
          </p:cNvCxnSpPr>
          <p:nvPr/>
        </p:nvCxnSpPr>
        <p:spPr>
          <a:xfrm>
            <a:off x="4101831" y="2138974"/>
            <a:ext cx="1448861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011837-588C-2291-6DE5-DFEB2748AAAB}"/>
              </a:ext>
            </a:extLst>
          </p:cNvPr>
          <p:cNvCxnSpPr>
            <a:cxnSpLocks/>
            <a:stCxn id="22" idx="6"/>
            <a:endCxn id="19" idx="2"/>
          </p:cNvCxnSpPr>
          <p:nvPr/>
        </p:nvCxnSpPr>
        <p:spPr>
          <a:xfrm>
            <a:off x="1643529" y="2138974"/>
            <a:ext cx="1543902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C94A77AF-F391-E1D1-77B3-8498B18ED8D4}"/>
              </a:ext>
            </a:extLst>
          </p:cNvPr>
          <p:cNvSpPr/>
          <p:nvPr/>
        </p:nvSpPr>
        <p:spPr>
          <a:xfrm>
            <a:off x="10422301" y="168177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3BBECB-601C-064E-824A-60B049D50D1C}"/>
              </a:ext>
            </a:extLst>
          </p:cNvPr>
          <p:cNvSpPr/>
          <p:nvPr/>
        </p:nvSpPr>
        <p:spPr>
          <a:xfrm>
            <a:off x="7986496" y="168177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9343B6B-44F8-5EAD-ECC2-DA76B1440891}"/>
              </a:ext>
            </a:extLst>
          </p:cNvPr>
          <p:cNvSpPr/>
          <p:nvPr/>
        </p:nvSpPr>
        <p:spPr>
          <a:xfrm>
            <a:off x="5550692" y="168177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CE60DF2-D9E6-1FBC-4FA8-9D85AFF795DF}"/>
              </a:ext>
            </a:extLst>
          </p:cNvPr>
          <p:cNvSpPr/>
          <p:nvPr/>
        </p:nvSpPr>
        <p:spPr>
          <a:xfrm>
            <a:off x="3187431" y="168177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93CBB30-BD16-B5E6-2A65-EDF8D2DC2E8A}"/>
              </a:ext>
            </a:extLst>
          </p:cNvPr>
          <p:cNvSpPr/>
          <p:nvPr/>
        </p:nvSpPr>
        <p:spPr>
          <a:xfrm>
            <a:off x="729129" y="168177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81D669D-1684-4F69-F163-248B63EA44EC}"/>
                  </a:ext>
                </a:extLst>
              </p:cNvPr>
              <p:cNvSpPr txBox="1"/>
              <p:nvPr/>
            </p:nvSpPr>
            <p:spPr>
              <a:xfrm>
                <a:off x="9206344" y="2042176"/>
                <a:ext cx="91050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81D669D-1684-4F69-F163-248B63EA4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6344" y="2042176"/>
                <a:ext cx="910508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23A0845-0EDF-702D-56BC-DEF0F012F3D7}"/>
                  </a:ext>
                </a:extLst>
              </p:cNvPr>
              <p:cNvSpPr txBox="1"/>
              <p:nvPr/>
            </p:nvSpPr>
            <p:spPr>
              <a:xfrm>
                <a:off x="6770539" y="2042176"/>
                <a:ext cx="91050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23A0845-0EDF-702D-56BC-DEF0F012F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539" y="2042176"/>
                <a:ext cx="910508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11DCE13-8860-DE72-A0C2-7459326435A2}"/>
                  </a:ext>
                </a:extLst>
              </p:cNvPr>
              <p:cNvSpPr txBox="1"/>
              <p:nvPr/>
            </p:nvSpPr>
            <p:spPr>
              <a:xfrm>
                <a:off x="4334735" y="2042176"/>
                <a:ext cx="91050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11DCE13-8860-DE72-A0C2-745932643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735" y="2042176"/>
                <a:ext cx="910508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A91D716-F9D3-6E1B-855F-FB8D6E224438}"/>
                  </a:ext>
                </a:extLst>
              </p:cNvPr>
              <p:cNvSpPr txBox="1"/>
              <p:nvPr/>
            </p:nvSpPr>
            <p:spPr>
              <a:xfrm>
                <a:off x="1935531" y="2042176"/>
                <a:ext cx="91050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A91D716-F9D3-6E1B-855F-FB8D6E224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531" y="2042176"/>
                <a:ext cx="910508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97B46DC-530D-B169-D98C-765E957C0B17}"/>
                  </a:ext>
                </a:extLst>
              </p:cNvPr>
              <p:cNvSpPr txBox="1"/>
              <p:nvPr/>
            </p:nvSpPr>
            <p:spPr>
              <a:xfrm>
                <a:off x="7449138" y="1171710"/>
                <a:ext cx="1989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PH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97B46DC-530D-B169-D98C-765E957C0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9138" y="1171710"/>
                <a:ext cx="1989116" cy="461665"/>
              </a:xfrm>
              <a:prstGeom prst="rect">
                <a:avLst/>
              </a:prstGeom>
              <a:blipFill>
                <a:blip r:embed="rId8"/>
                <a:stretch>
                  <a:fillRect l="-1227" b="-1315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FCD1BD1-0036-0C6D-C918-826E911CB9E9}"/>
                  </a:ext>
                </a:extLst>
              </p:cNvPr>
              <p:cNvSpPr txBox="1"/>
              <p:nvPr/>
            </p:nvSpPr>
            <p:spPr>
              <a:xfrm>
                <a:off x="4994728" y="1192720"/>
                <a:ext cx="1989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FCD1BD1-0036-0C6D-C918-826E911CB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4728" y="1192720"/>
                <a:ext cx="1989116" cy="461665"/>
              </a:xfrm>
              <a:prstGeom prst="rect">
                <a:avLst/>
              </a:prstGeom>
              <a:blipFill>
                <a:blip r:embed="rId9"/>
                <a:stretch>
                  <a:fillRect l="-917" b="-14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B7882C8-0E6F-4FAE-711A-DAFF575002DE}"/>
                  </a:ext>
                </a:extLst>
              </p:cNvPr>
              <p:cNvSpPr txBox="1"/>
              <p:nvPr/>
            </p:nvSpPr>
            <p:spPr>
              <a:xfrm>
                <a:off x="2653076" y="1192719"/>
                <a:ext cx="1989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PH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B7882C8-0E6F-4FAE-711A-DAFF57500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076" y="1192719"/>
                <a:ext cx="1989116" cy="461665"/>
              </a:xfrm>
              <a:prstGeom prst="rect">
                <a:avLst/>
              </a:prstGeom>
              <a:blipFill>
                <a:blip r:embed="rId10"/>
                <a:stretch>
                  <a:fillRect l="-917" b="-14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E7C1AE4-1D13-67EB-E8C8-2165ECAB486A}"/>
                  </a:ext>
                </a:extLst>
              </p:cNvPr>
              <p:cNvSpPr txBox="1"/>
              <p:nvPr/>
            </p:nvSpPr>
            <p:spPr>
              <a:xfrm>
                <a:off x="956517" y="1192719"/>
                <a:ext cx="4596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E7C1AE4-1D13-67EB-E8C8-2165ECAB4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517" y="1192719"/>
                <a:ext cx="459623" cy="461665"/>
              </a:xfrm>
              <a:prstGeom prst="rect">
                <a:avLst/>
              </a:prstGeom>
              <a:blipFill>
                <a:blip r:embed="rId11"/>
                <a:stretch>
                  <a:fillRect l="-5333" r="-6667" b="-14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9E7433F-14C7-AA6E-31A5-F2AD5F3D342A}"/>
                  </a:ext>
                </a:extLst>
              </p:cNvPr>
              <p:cNvSpPr txBox="1"/>
              <p:nvPr/>
            </p:nvSpPr>
            <p:spPr>
              <a:xfrm>
                <a:off x="2401639" y="3182099"/>
                <a:ext cx="8126905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For example, we adjust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dirty="0"/>
                  <a:t> as follows:</a:t>
                </a:r>
              </a:p>
              <a:p>
                <a:endParaRPr lang="en-US" dirty="0"/>
              </a:p>
              <a:p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0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  <m:sup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PH" sz="3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3000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30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PH" sz="3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PH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sz="3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PH" sz="3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000" b="1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PH" sz="3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000" b="1" i="1" smtClean="0">
                        <a:latin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PH" sz="3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3000" b="1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sz="30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000" b="1" i="1" smtClean="0"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PH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sz="30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PH" sz="3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9E7433F-14C7-AA6E-31A5-F2AD5F3D3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639" y="3182099"/>
                <a:ext cx="8126905" cy="1107996"/>
              </a:xfrm>
              <a:prstGeom prst="rect">
                <a:avLst/>
              </a:prstGeom>
              <a:blipFill>
                <a:blip r:embed="rId12"/>
                <a:stretch>
                  <a:fillRect l="-675" t="-329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0AC2BD-D2BE-B716-9041-73F20A59716D}"/>
                  </a:ext>
                </a:extLst>
              </p:cNvPr>
              <p:cNvSpPr txBox="1"/>
              <p:nvPr/>
            </p:nvSpPr>
            <p:spPr>
              <a:xfrm>
                <a:off x="4044388" y="5091679"/>
                <a:ext cx="3775755" cy="857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PH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f>
                        <m:fPr>
                          <m:ctrlPr>
                            <a:rPr lang="en-PH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num>
                        <m:den>
                          <m:r>
                            <a:rPr lang="en-PH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H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PH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H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PH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H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r>
                            <a:rPr lang="en-PH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H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num>
                        <m:den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0AC2BD-D2BE-B716-9041-73F20A597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388" y="5091679"/>
                <a:ext cx="3775755" cy="857864"/>
              </a:xfrm>
              <a:prstGeom prst="rect">
                <a:avLst/>
              </a:prstGeom>
              <a:blipFill>
                <a:blip r:embed="rId13"/>
                <a:stretch>
                  <a:fillRect r="-48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Right 3">
            <a:extLst>
              <a:ext uri="{FF2B5EF4-FFF2-40B4-BE49-F238E27FC236}">
                <a16:creationId xmlns:a16="http://schemas.microsoft.com/office/drawing/2014/main" id="{3FBEB869-A992-A11F-18A0-40D6EC19E18F}"/>
              </a:ext>
            </a:extLst>
          </p:cNvPr>
          <p:cNvSpPr/>
          <p:nvPr/>
        </p:nvSpPr>
        <p:spPr>
          <a:xfrm rot="6505860">
            <a:off x="4650619" y="4590745"/>
            <a:ext cx="935354" cy="294717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FF8A323-6D28-C4A2-D3D6-C72DE6EF6B96}"/>
              </a:ext>
            </a:extLst>
          </p:cNvPr>
          <p:cNvSpPr/>
          <p:nvPr/>
        </p:nvSpPr>
        <p:spPr>
          <a:xfrm rot="6528576">
            <a:off x="5399195" y="4574840"/>
            <a:ext cx="858901" cy="294717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4182CCC-D09D-A30B-B9F0-FBA8AF6014BD}"/>
              </a:ext>
            </a:extLst>
          </p:cNvPr>
          <p:cNvSpPr/>
          <p:nvPr/>
        </p:nvSpPr>
        <p:spPr>
          <a:xfrm rot="7353714">
            <a:off x="6131864" y="4539885"/>
            <a:ext cx="946273" cy="294717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E506D8A-91C9-549C-350C-26AF46F72BA7}"/>
              </a:ext>
            </a:extLst>
          </p:cNvPr>
          <p:cNvSpPr/>
          <p:nvPr/>
        </p:nvSpPr>
        <p:spPr>
          <a:xfrm rot="7735283">
            <a:off x="6828535" y="4572022"/>
            <a:ext cx="1102737" cy="27930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967AA9F-9156-17AB-1F1D-5674F1EC6C07}"/>
              </a:ext>
            </a:extLst>
          </p:cNvPr>
          <p:cNvSpPr/>
          <p:nvPr/>
        </p:nvSpPr>
        <p:spPr>
          <a:xfrm rot="9024335">
            <a:off x="7676203" y="4622340"/>
            <a:ext cx="1659479" cy="294717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5437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7" grpId="0" animBg="1"/>
      <p:bldP spid="9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6E05F4-A37A-23D8-8551-350980B5E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7B69EF-77C6-5E83-3B5B-506AD7867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617066B-F002-A65E-8BAB-721DAF600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Input Layer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5A2A3A2-E9DE-59C5-A80E-B2B89EE294FD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C0A2F7-49F9-32C4-30BA-E3683FC73036}"/>
              </a:ext>
            </a:extLst>
          </p:cNvPr>
          <p:cNvSpPr txBox="1"/>
          <p:nvPr/>
        </p:nvSpPr>
        <p:spPr>
          <a:xfrm>
            <a:off x="428402" y="1773430"/>
            <a:ext cx="670233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This is where the network receives its input data. </a:t>
            </a:r>
            <a:r>
              <a:rPr lang="en-US" sz="3000" b="1" dirty="0">
                <a:solidFill>
                  <a:srgbClr val="002060"/>
                </a:solidFill>
              </a:rPr>
              <a:t>Each input neuron in the layer corresponds to a feature in the input data</a:t>
            </a:r>
            <a:r>
              <a:rPr lang="en-US" sz="3000" dirty="0">
                <a:solidFill>
                  <a:srgbClr val="002060"/>
                </a:solidFill>
              </a:rPr>
              <a:t>.</a:t>
            </a:r>
            <a:endParaRPr lang="en-PH" sz="3000" dirty="0">
              <a:solidFill>
                <a:srgbClr val="002060"/>
              </a:solidFill>
            </a:endParaRPr>
          </a:p>
        </p:txBody>
      </p:sp>
      <p:pic>
        <p:nvPicPr>
          <p:cNvPr id="9" name="Picture 8" descr="A diagram of a network&#10;&#10;Description automatically generated">
            <a:extLst>
              <a:ext uri="{FF2B5EF4-FFF2-40B4-BE49-F238E27FC236}">
                <a16:creationId xmlns:a16="http://schemas.microsoft.com/office/drawing/2014/main" id="{E1719E6F-6637-33E8-BDF7-FCD117858F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200" y="1480248"/>
            <a:ext cx="4426398" cy="32191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DC94D99-E99F-EA9B-1C9B-29EBD0BB5F51}"/>
              </a:ext>
            </a:extLst>
          </p:cNvPr>
          <p:cNvSpPr/>
          <p:nvPr/>
        </p:nvSpPr>
        <p:spPr>
          <a:xfrm>
            <a:off x="7442200" y="1525396"/>
            <a:ext cx="1143000" cy="32822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3E285903-8146-C7E5-3E93-A079DD03D084}"/>
              </a:ext>
            </a:extLst>
          </p:cNvPr>
          <p:cNvSpPr/>
          <p:nvPr/>
        </p:nvSpPr>
        <p:spPr>
          <a:xfrm>
            <a:off x="6380820" y="3186684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25461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4ACA0D-6458-B59F-1885-811B99818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9F6EC-76DE-D48A-A8C4-56F117E2D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A1C01E-5295-1CEF-992A-24B750D2BE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Input Layer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178EF3-0328-B870-7166-4BEB80BCF6F9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pic>
        <p:nvPicPr>
          <p:cNvPr id="7" name="Picture 6" descr="A diagram of a network&#10;&#10;Description automatically generated">
            <a:extLst>
              <a:ext uri="{FF2B5EF4-FFF2-40B4-BE49-F238E27FC236}">
                <a16:creationId xmlns:a16="http://schemas.microsoft.com/office/drawing/2014/main" id="{41DE457C-8F35-859C-6D4B-934F8D637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000" y="1004250"/>
            <a:ext cx="6929999" cy="5040000"/>
          </a:xfrm>
          <a:prstGeom prst="rect">
            <a:avLst/>
          </a:prstGeom>
        </p:spPr>
      </p:pic>
      <p:pic>
        <p:nvPicPr>
          <p:cNvPr id="8" name="Picture 7" descr="Cartoon of a cat&#10;&#10;AI-generated content may be incorrect.">
            <a:extLst>
              <a:ext uri="{FF2B5EF4-FFF2-40B4-BE49-F238E27FC236}">
                <a16:creationId xmlns:a16="http://schemas.microsoft.com/office/drawing/2014/main" id="{51CC6D83-53E0-F557-7FE4-F4888EF82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012" y="3720260"/>
            <a:ext cx="1080000" cy="1080000"/>
          </a:xfrm>
          <a:prstGeom prst="rect">
            <a:avLst/>
          </a:prstGeom>
        </p:spPr>
      </p:pic>
      <p:pic>
        <p:nvPicPr>
          <p:cNvPr id="10" name="Picture 9" descr="A cartoon dog with a red collar&#10;&#10;AI-generated content may be incorrect.">
            <a:extLst>
              <a:ext uri="{FF2B5EF4-FFF2-40B4-BE49-F238E27FC236}">
                <a16:creationId xmlns:a16="http://schemas.microsoft.com/office/drawing/2014/main" id="{CAF0AFBE-A3C9-ECCC-E5AE-2855242751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601" y="2544969"/>
            <a:ext cx="953474" cy="108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BE71C9-62FD-B72A-5CF1-DA328A45BD84}"/>
                  </a:ext>
                </a:extLst>
              </p:cNvPr>
              <p:cNvSpPr txBox="1"/>
              <p:nvPr/>
            </p:nvSpPr>
            <p:spPr>
              <a:xfrm>
                <a:off x="663990" y="2365032"/>
                <a:ext cx="2558338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7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7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PH" sz="2700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r>
                      <a:rPr lang="en-PH" sz="27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700" b="1" dirty="0"/>
                  <a:t> Ear Length</a:t>
                </a:r>
                <a:endParaRPr lang="en-PH" sz="27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BE71C9-62FD-B72A-5CF1-DA328A45B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90" y="2365032"/>
                <a:ext cx="2558338" cy="507831"/>
              </a:xfrm>
              <a:prstGeom prst="rect">
                <a:avLst/>
              </a:prstGeom>
              <a:blipFill>
                <a:blip r:embed="rId7"/>
                <a:stretch>
                  <a:fillRect t="-10843" r="-2619" b="-3132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DDBAFA-B032-883C-785B-FD965AF4D72B}"/>
                  </a:ext>
                </a:extLst>
              </p:cNvPr>
              <p:cNvSpPr txBox="1"/>
              <p:nvPr/>
            </p:nvSpPr>
            <p:spPr>
              <a:xfrm>
                <a:off x="161009" y="3453924"/>
                <a:ext cx="3061319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7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7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PH" sz="27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PH" sz="27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700" b="1" dirty="0"/>
                  <a:t> </a:t>
                </a:r>
                <a:r>
                  <a:rPr lang="en-US" sz="2700" b="1" dirty="0" err="1"/>
                  <a:t>Snouth</a:t>
                </a:r>
                <a:r>
                  <a:rPr lang="en-US" sz="2700" b="1" dirty="0"/>
                  <a:t> Length</a:t>
                </a:r>
                <a:endParaRPr lang="en-PH" sz="27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DDBAFA-B032-883C-785B-FD965AF4D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09" y="3453924"/>
                <a:ext cx="3061319" cy="507831"/>
              </a:xfrm>
              <a:prstGeom prst="rect">
                <a:avLst/>
              </a:prstGeom>
              <a:blipFill>
                <a:blip r:embed="rId8"/>
                <a:stretch>
                  <a:fillRect t="-10843" r="-2982" b="-3132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6245181-3476-2119-A2B1-9999594D1E83}"/>
                  </a:ext>
                </a:extLst>
              </p:cNvPr>
              <p:cNvSpPr txBox="1"/>
              <p:nvPr/>
            </p:nvSpPr>
            <p:spPr>
              <a:xfrm>
                <a:off x="161009" y="4542816"/>
                <a:ext cx="3215112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7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7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PH" sz="27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PH" sz="27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700" b="1" dirty="0"/>
                  <a:t> Claw sharpness</a:t>
                </a:r>
                <a:endParaRPr lang="en-PH" sz="27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6245181-3476-2119-A2B1-9999594D1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09" y="4542816"/>
                <a:ext cx="3215112" cy="507831"/>
              </a:xfrm>
              <a:prstGeom prst="rect">
                <a:avLst/>
              </a:prstGeom>
              <a:blipFill>
                <a:blip r:embed="rId9"/>
                <a:stretch>
                  <a:fillRect t="-10714" r="-2462" b="-3095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900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9ACFC8-75F5-9AA9-E7FA-6D267D9CC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07CD28-D46A-B9A2-980C-BC95EDAD0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26A157-95F7-9723-212E-41AEEC689C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Hidden Layer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A3CD355-B80D-A690-6F1F-75C6D6F262B1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F54382-03EC-83E3-D193-A0EF35B46F2F}"/>
              </a:ext>
            </a:extLst>
          </p:cNvPr>
          <p:cNvSpPr txBox="1"/>
          <p:nvPr/>
        </p:nvSpPr>
        <p:spPr>
          <a:xfrm>
            <a:off x="428402" y="1773430"/>
            <a:ext cx="670233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Aft>
                <a:spcPts val="1800"/>
              </a:spcAft>
            </a:pPr>
            <a:r>
              <a:rPr lang="en-US" sz="3000" dirty="0"/>
              <a:t>These layers perform most of the computational heavy lifting. </a:t>
            </a:r>
          </a:p>
          <a:p>
            <a:pPr algn="l" fontAlgn="base">
              <a:spcAft>
                <a:spcPts val="1800"/>
              </a:spcAft>
            </a:pPr>
            <a:r>
              <a:rPr lang="en-US" sz="3000" dirty="0"/>
              <a:t>A neural network </a:t>
            </a:r>
            <a:r>
              <a:rPr lang="en-US" sz="3000" b="1" dirty="0">
                <a:solidFill>
                  <a:srgbClr val="002060"/>
                </a:solidFill>
              </a:rPr>
              <a:t>can have one or multiple hidden layers</a:t>
            </a:r>
            <a:r>
              <a:rPr lang="en-US" sz="3000" dirty="0"/>
              <a:t>. </a:t>
            </a:r>
          </a:p>
          <a:p>
            <a:pPr algn="l" fontAlgn="base">
              <a:spcAft>
                <a:spcPts val="1800"/>
              </a:spcAft>
            </a:pPr>
            <a:r>
              <a:rPr lang="en-US" sz="3000" dirty="0"/>
              <a:t>Each layer consists of units (neurons) that transform the inputs into something that the output layer can use.</a:t>
            </a:r>
          </a:p>
        </p:txBody>
      </p:sp>
      <p:pic>
        <p:nvPicPr>
          <p:cNvPr id="9" name="Picture 8" descr="A diagram of a network&#10;&#10;Description automatically generated">
            <a:extLst>
              <a:ext uri="{FF2B5EF4-FFF2-40B4-BE49-F238E27FC236}">
                <a16:creationId xmlns:a16="http://schemas.microsoft.com/office/drawing/2014/main" id="{7B73E2C9-D226-EC3B-9D1E-BCDC81A65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200" y="1480248"/>
            <a:ext cx="4426398" cy="32191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7F68F60-9DC4-95C2-8B98-5C074335E0DA}"/>
              </a:ext>
            </a:extLst>
          </p:cNvPr>
          <p:cNvSpPr/>
          <p:nvPr/>
        </p:nvSpPr>
        <p:spPr>
          <a:xfrm>
            <a:off x="8483600" y="1480946"/>
            <a:ext cx="2159000" cy="32822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20B38EB-AC33-1A10-6B0D-196BF2AA44FD}"/>
              </a:ext>
            </a:extLst>
          </p:cNvPr>
          <p:cNvSpPr/>
          <p:nvPr/>
        </p:nvSpPr>
        <p:spPr>
          <a:xfrm rot="16200000">
            <a:off x="9150096" y="5101126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5889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9512B8-68C8-3234-3286-6FFDB426D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1725BB-46E3-1CEF-F7A6-CD262FF48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C044C8-0F71-B7A6-A822-97BB73DD0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Output Layer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5EA81F1-B3CF-099B-EB73-3A6E5BA504DE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01A3D-FE67-69AA-5111-78FB9738BC55}"/>
              </a:ext>
            </a:extLst>
          </p:cNvPr>
          <p:cNvSpPr txBox="1"/>
          <p:nvPr/>
        </p:nvSpPr>
        <p:spPr>
          <a:xfrm>
            <a:off x="428402" y="1773430"/>
            <a:ext cx="670233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Aft>
                <a:spcPts val="1800"/>
              </a:spcAft>
            </a:pPr>
            <a:r>
              <a:rPr lang="en-US" sz="3000" dirty="0"/>
              <a:t>The final layer </a:t>
            </a:r>
            <a:r>
              <a:rPr lang="en-US" sz="3000" b="1" dirty="0">
                <a:solidFill>
                  <a:srgbClr val="002060"/>
                </a:solidFill>
              </a:rPr>
              <a:t>produces that the output of the model</a:t>
            </a:r>
            <a:r>
              <a:rPr lang="en-US" sz="3000" dirty="0"/>
              <a:t>. The format of these outputs varies depending on the specific task (e.g., classification, regression).</a:t>
            </a:r>
          </a:p>
        </p:txBody>
      </p:sp>
      <p:pic>
        <p:nvPicPr>
          <p:cNvPr id="9" name="Picture 8" descr="A diagram of a network&#10;&#10;Description automatically generated">
            <a:extLst>
              <a:ext uri="{FF2B5EF4-FFF2-40B4-BE49-F238E27FC236}">
                <a16:creationId xmlns:a16="http://schemas.microsoft.com/office/drawing/2014/main" id="{66756095-85D8-6923-B0E8-BACD135A8C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200" y="1480248"/>
            <a:ext cx="4426398" cy="32191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29D433D-4616-7F27-554E-3B9E94393432}"/>
              </a:ext>
            </a:extLst>
          </p:cNvPr>
          <p:cNvSpPr/>
          <p:nvPr/>
        </p:nvSpPr>
        <p:spPr>
          <a:xfrm>
            <a:off x="10610850" y="1448721"/>
            <a:ext cx="1136650" cy="32822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5C0CF50-F4DC-CEF6-6519-CC542567CB85}"/>
              </a:ext>
            </a:extLst>
          </p:cNvPr>
          <p:cNvSpPr/>
          <p:nvPr/>
        </p:nvSpPr>
        <p:spPr>
          <a:xfrm rot="16200000">
            <a:off x="10629646" y="5071509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29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ACF14CA-9E7F-410C-99DF-E0FAFDE78C1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622FF19-6ECD-4B79-A412-9430824D2B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C1A3F1B-CE3A-47AB-9F84-47E78646797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3855</TotalTime>
  <Words>1999</Words>
  <Application>Microsoft Macintosh PowerPoint</Application>
  <PresentationFormat>Widescreen</PresentationFormat>
  <Paragraphs>627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Calibri</vt:lpstr>
      <vt:lpstr>Calibri (Body)</vt:lpstr>
      <vt:lpstr>Calibri Body</vt:lpstr>
      <vt:lpstr>Calibri Light</vt:lpstr>
      <vt:lpstr>Cambria Math</vt:lpstr>
      <vt:lpstr>Wingdings</vt:lpstr>
      <vt:lpstr>Office Theme</vt:lpstr>
      <vt:lpstr>Introduction to Neural Networks</vt:lpstr>
      <vt:lpstr>Outline</vt:lpstr>
      <vt:lpstr>Neural Networks</vt:lpstr>
      <vt:lpstr>Neural Networks</vt:lpstr>
      <vt:lpstr>PowerPoint Presentation</vt:lpstr>
      <vt:lpstr>Input Layer</vt:lpstr>
      <vt:lpstr>Input Layer</vt:lpstr>
      <vt:lpstr>Hidden Layer</vt:lpstr>
      <vt:lpstr>Output Layer</vt:lpstr>
      <vt:lpstr>Neural Networks</vt:lpstr>
      <vt:lpstr>PowerPoint Presentation</vt:lpstr>
      <vt:lpstr>Weights</vt:lpstr>
      <vt:lpstr>PowerPoint Presentation</vt:lpstr>
      <vt:lpstr>PowerPoint Presentation</vt:lpstr>
      <vt:lpstr>PowerPoint Presentation</vt:lpstr>
      <vt:lpstr>Biases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Weights and Biases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does a Neural Network make a prediction?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Backpropagation</vt:lpstr>
      <vt:lpstr>PowerPoint Presentation</vt:lpstr>
      <vt:lpstr>PowerPoint Presentation</vt:lpstr>
      <vt:lpstr>Back Propagation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Elizer Jr. D. Ponio</cp:lastModifiedBy>
  <cp:revision>656</cp:revision>
  <dcterms:created xsi:type="dcterms:W3CDTF">2022-05-11T03:47:05Z</dcterms:created>
  <dcterms:modified xsi:type="dcterms:W3CDTF">2025-03-21T08:26:11Z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  <property fmtid="{D5CDD505-2E9C-101B-9397-08002B2CF9AE}" pid="3" name="MSIP_Label_8a813f4b-519a-4481-a498-85770f517757_Enabled">
    <vt:lpwstr>true</vt:lpwstr>
  </property>
  <property fmtid="{D5CDD505-2E9C-101B-9397-08002B2CF9AE}" pid="4" name="MSIP_Label_8a813f4b-519a-4481-a498-85770f517757_SetDate">
    <vt:lpwstr>2025-03-21T08:26:09Z</vt:lpwstr>
  </property>
  <property fmtid="{D5CDD505-2E9C-101B-9397-08002B2CF9AE}" pid="5" name="MSIP_Label_8a813f4b-519a-4481-a498-85770f517757_Method">
    <vt:lpwstr>Standard</vt:lpwstr>
  </property>
  <property fmtid="{D5CDD505-2E9C-101B-9397-08002B2CF9AE}" pid="6" name="MSIP_Label_8a813f4b-519a-4481-a498-85770f517757_Name">
    <vt:lpwstr>Anyone (unrestricted)</vt:lpwstr>
  </property>
  <property fmtid="{D5CDD505-2E9C-101B-9397-08002B2CF9AE}" pid="7" name="MSIP_Label_8a813f4b-519a-4481-a498-85770f517757_SiteId">
    <vt:lpwstr>1d981f77-3ca3-46ae-b0d4-e8044e6c7f84</vt:lpwstr>
  </property>
  <property fmtid="{D5CDD505-2E9C-101B-9397-08002B2CF9AE}" pid="8" name="MSIP_Label_8a813f4b-519a-4481-a498-85770f517757_ActionId">
    <vt:lpwstr>054cb538-cd6c-4868-8ef3-3a41a4952c10</vt:lpwstr>
  </property>
  <property fmtid="{D5CDD505-2E9C-101B-9397-08002B2CF9AE}" pid="9" name="MSIP_Label_8a813f4b-519a-4481-a498-85770f517757_ContentBits">
    <vt:lpwstr>0</vt:lpwstr>
  </property>
</Properties>
</file>